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Heavy" charset="1" panose="00000A00000000000000"/>
      <p:regular r:id="rId14"/>
    </p:embeddedFont>
    <p:embeddedFont>
      <p:font typeface="Garet Bold" charset="1" panose="000000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Canva Sans Bold" charset="1" panose="020B0803030501040103"/>
      <p:regular r:id="rId18"/>
    </p:embeddedFont>
    <p:embeddedFont>
      <p:font typeface="Garet"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gif"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gif"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3.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gif" Type="http://schemas.openxmlformats.org/officeDocument/2006/relationships/image"/><Relationship Id="rId7" Target="../media/image15.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9.gif" Type="http://schemas.openxmlformats.org/officeDocument/2006/relationships/image"/><Relationship Id="rId5" Target="../media/image15.gif" Type="http://schemas.openxmlformats.org/officeDocument/2006/relationships/image"/><Relationship Id="rId6" Target="../media/image28.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C341"/>
        </a:solidFill>
      </p:bgPr>
    </p:bg>
    <p:spTree>
      <p:nvGrpSpPr>
        <p:cNvPr id="1" name=""/>
        <p:cNvGrpSpPr/>
        <p:nvPr/>
      </p:nvGrpSpPr>
      <p:grpSpPr>
        <a:xfrm>
          <a:off x="0" y="0"/>
          <a:ext cx="0" cy="0"/>
          <a:chOff x="0" y="0"/>
          <a:chExt cx="0" cy="0"/>
        </a:xfrm>
      </p:grpSpPr>
      <p:sp>
        <p:nvSpPr>
          <p:cNvPr name="Freeform 2" id="2"/>
          <p:cNvSpPr/>
          <p:nvPr/>
        </p:nvSpPr>
        <p:spPr>
          <a:xfrm flipH="false" flipV="false" rot="0">
            <a:off x="447838" y="3877491"/>
            <a:ext cx="6776581" cy="5662528"/>
          </a:xfrm>
          <a:custGeom>
            <a:avLst/>
            <a:gdLst/>
            <a:ahLst/>
            <a:cxnLst/>
            <a:rect r="r" b="b" t="t" l="l"/>
            <a:pathLst>
              <a:path h="5662528" w="6776581">
                <a:moveTo>
                  <a:pt x="0" y="0"/>
                </a:moveTo>
                <a:lnTo>
                  <a:pt x="6776580" y="0"/>
                </a:lnTo>
                <a:lnTo>
                  <a:pt x="6776580" y="5662528"/>
                </a:lnTo>
                <a:lnTo>
                  <a:pt x="0" y="5662528"/>
                </a:lnTo>
                <a:lnTo>
                  <a:pt x="0" y="0"/>
                </a:lnTo>
                <a:close/>
              </a:path>
            </a:pathLst>
          </a:custGeom>
          <a:blipFill>
            <a:blip r:embed="rId2"/>
            <a:stretch>
              <a:fillRect l="-1971" t="-1177" r="0" b="-1177"/>
            </a:stretch>
          </a:blipFill>
        </p:spPr>
      </p:sp>
      <p:pic>
        <p:nvPicPr>
          <p:cNvPr name="Picture 3" id="3"/>
          <p:cNvPicPr>
            <a:picLocks noChangeAspect="true"/>
          </p:cNvPicPr>
          <p:nvPr/>
        </p:nvPicPr>
        <p:blipFill>
          <a:blip r:embed="rId3"/>
          <a:srcRect l="0" t="0" r="0" b="0"/>
          <a:stretch>
            <a:fillRect/>
          </a:stretch>
        </p:blipFill>
        <p:spPr>
          <a:xfrm flipH="false" flipV="false" rot="0">
            <a:off x="13988049" y="1028700"/>
            <a:ext cx="3476722" cy="347672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3877491"/>
            <a:ext cx="1866477" cy="1946547"/>
          </a:xfrm>
          <a:prstGeom prst="rect">
            <a:avLst/>
          </a:prstGeom>
        </p:spPr>
      </p:pic>
      <p:sp>
        <p:nvSpPr>
          <p:cNvPr name="TextBox 5" id="5"/>
          <p:cNvSpPr txBox="true"/>
          <p:nvPr/>
        </p:nvSpPr>
        <p:spPr>
          <a:xfrm rot="0">
            <a:off x="12387466" y="5264776"/>
            <a:ext cx="4663489" cy="1120109"/>
          </a:xfrm>
          <a:prstGeom prst="rect">
            <a:avLst/>
          </a:prstGeom>
        </p:spPr>
        <p:txBody>
          <a:bodyPr anchor="t" rtlCol="false" tIns="0" lIns="0" bIns="0" rIns="0">
            <a:spAutoFit/>
          </a:bodyPr>
          <a:lstStyle/>
          <a:p>
            <a:pPr algn="ctr">
              <a:lnSpc>
                <a:spcPts val="8816"/>
              </a:lnSpc>
            </a:pPr>
            <a:r>
              <a:rPr lang="en-US" sz="6297" b="true">
                <a:solidFill>
                  <a:srgbClr val="F5F5F5"/>
                </a:solidFill>
                <a:latin typeface="Poppins Heavy"/>
                <a:ea typeface="Poppins Heavy"/>
                <a:cs typeface="Poppins Heavy"/>
                <a:sym typeface="Poppins Heavy"/>
              </a:rPr>
              <a:t>Group 1</a:t>
            </a:r>
          </a:p>
        </p:txBody>
      </p:sp>
      <p:sp>
        <p:nvSpPr>
          <p:cNvPr name="TextBox 6" id="6"/>
          <p:cNvSpPr txBox="true"/>
          <p:nvPr/>
        </p:nvSpPr>
        <p:spPr>
          <a:xfrm rot="0">
            <a:off x="1372096" y="781050"/>
            <a:ext cx="15887204" cy="3096441"/>
          </a:xfrm>
          <a:prstGeom prst="rect">
            <a:avLst/>
          </a:prstGeom>
        </p:spPr>
        <p:txBody>
          <a:bodyPr anchor="t" rtlCol="false" tIns="0" lIns="0" bIns="0" rIns="0">
            <a:spAutoFit/>
          </a:bodyPr>
          <a:lstStyle/>
          <a:p>
            <a:pPr algn="ctr">
              <a:lnSpc>
                <a:spcPts val="12105"/>
              </a:lnSpc>
            </a:pPr>
            <a:r>
              <a:rPr lang="en-US" b="true" sz="8646">
                <a:solidFill>
                  <a:srgbClr val="FDFDFD"/>
                </a:solidFill>
                <a:latin typeface="Poppins Heavy"/>
                <a:ea typeface="Poppins Heavy"/>
                <a:cs typeface="Poppins Heavy"/>
                <a:sym typeface="Poppins Heavy"/>
              </a:rPr>
              <a:t>NarrateIT- Interactive Storytelling</a:t>
            </a:r>
          </a:p>
        </p:txBody>
      </p:sp>
      <p:sp>
        <p:nvSpPr>
          <p:cNvPr name="TextBox 7" id="7"/>
          <p:cNvSpPr txBox="true"/>
          <p:nvPr/>
        </p:nvSpPr>
        <p:spPr>
          <a:xfrm rot="0">
            <a:off x="12217413" y="6659288"/>
            <a:ext cx="5502771" cy="2174895"/>
          </a:xfrm>
          <a:prstGeom prst="rect">
            <a:avLst/>
          </a:prstGeom>
        </p:spPr>
        <p:txBody>
          <a:bodyPr anchor="t" rtlCol="false" tIns="0" lIns="0" bIns="0" rIns="0">
            <a:spAutoFit/>
          </a:bodyPr>
          <a:lstStyle/>
          <a:p>
            <a:pPr algn="l">
              <a:lnSpc>
                <a:spcPts val="3498"/>
              </a:lnSpc>
              <a:spcBef>
                <a:spcPct val="0"/>
              </a:spcBef>
            </a:pPr>
            <a:r>
              <a:rPr lang="en-US" b="true" sz="2499">
                <a:solidFill>
                  <a:srgbClr val="000000"/>
                </a:solidFill>
                <a:latin typeface="Garet Bold"/>
                <a:ea typeface="Garet Bold"/>
                <a:cs typeface="Garet Bold"/>
                <a:sym typeface="Garet Bold"/>
              </a:rPr>
              <a:t>Sarala Sharanappa Kanakagiri</a:t>
            </a:r>
          </a:p>
          <a:p>
            <a:pPr algn="l">
              <a:lnSpc>
                <a:spcPts val="3498"/>
              </a:lnSpc>
              <a:spcBef>
                <a:spcPct val="0"/>
              </a:spcBef>
            </a:pPr>
          </a:p>
          <a:p>
            <a:pPr algn="l">
              <a:lnSpc>
                <a:spcPts val="3498"/>
              </a:lnSpc>
              <a:spcBef>
                <a:spcPct val="0"/>
              </a:spcBef>
            </a:pPr>
            <a:r>
              <a:rPr lang="en-US" b="true" sz="2499">
                <a:solidFill>
                  <a:srgbClr val="000000"/>
                </a:solidFill>
                <a:latin typeface="Garet Bold"/>
                <a:ea typeface="Garet Bold"/>
                <a:cs typeface="Garet Bold"/>
                <a:sym typeface="Garet Bold"/>
              </a:rPr>
              <a:t> Rushitaben Pravinbhai Vachhani </a:t>
            </a:r>
          </a:p>
          <a:p>
            <a:pPr algn="l">
              <a:lnSpc>
                <a:spcPts val="3498"/>
              </a:lnSpc>
              <a:spcBef>
                <a:spcPct val="0"/>
              </a:spcBef>
            </a:pPr>
          </a:p>
          <a:p>
            <a:pPr algn="l">
              <a:lnSpc>
                <a:spcPts val="3498"/>
              </a:lnSpc>
              <a:spcBef>
                <a:spcPct val="0"/>
              </a:spcBef>
            </a:pPr>
            <a:r>
              <a:rPr lang="en-US" b="true" sz="2499">
                <a:solidFill>
                  <a:srgbClr val="000000"/>
                </a:solidFill>
                <a:latin typeface="Garet Bold"/>
                <a:ea typeface="Garet Bold"/>
                <a:cs typeface="Garet Bold"/>
                <a:sym typeface="Garet Bold"/>
              </a:rPr>
              <a:t> Amisha Bhawsar </a:t>
            </a:r>
          </a:p>
        </p:txBody>
      </p:sp>
      <p:pic>
        <p:nvPicPr>
          <p:cNvPr name="Picture 8" id="8"/>
          <p:cNvPicPr>
            <a:picLocks noChangeAspect="true"/>
          </p:cNvPicPr>
          <p:nvPr/>
        </p:nvPicPr>
        <p:blipFill>
          <a:blip r:embed="rId5"/>
          <a:srcRect l="0" t="0" r="0" b="0"/>
          <a:stretch>
            <a:fillRect/>
          </a:stretch>
        </p:blipFill>
        <p:spPr>
          <a:xfrm flipH="false" flipV="false" rot="0">
            <a:off x="14415376" y="740760"/>
            <a:ext cx="3304808" cy="342467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DDDDD"/>
        </a:solidFill>
      </p:bgPr>
    </p:bg>
    <p:spTree>
      <p:nvGrpSpPr>
        <p:cNvPr id="1" name=""/>
        <p:cNvGrpSpPr/>
        <p:nvPr/>
      </p:nvGrpSpPr>
      <p:grpSpPr>
        <a:xfrm>
          <a:off x="0" y="0"/>
          <a:ext cx="0" cy="0"/>
          <a:chOff x="0" y="0"/>
          <a:chExt cx="0" cy="0"/>
        </a:xfrm>
      </p:grpSpPr>
      <p:grpSp>
        <p:nvGrpSpPr>
          <p:cNvPr name="Group 2" id="2"/>
          <p:cNvGrpSpPr/>
          <p:nvPr/>
        </p:nvGrpSpPr>
        <p:grpSpPr>
          <a:xfrm rot="0">
            <a:off x="716182" y="1925398"/>
            <a:ext cx="16230600" cy="7899542"/>
            <a:chOff x="0" y="0"/>
            <a:chExt cx="4274726" cy="2080538"/>
          </a:xfrm>
        </p:grpSpPr>
        <p:sp>
          <p:nvSpPr>
            <p:cNvPr name="Freeform 3" id="3"/>
            <p:cNvSpPr/>
            <p:nvPr/>
          </p:nvSpPr>
          <p:spPr>
            <a:xfrm flipH="false" flipV="false" rot="0">
              <a:off x="0" y="0"/>
              <a:ext cx="4274726" cy="2080538"/>
            </a:xfrm>
            <a:custGeom>
              <a:avLst/>
              <a:gdLst/>
              <a:ahLst/>
              <a:cxnLst/>
              <a:rect r="r" b="b" t="t" l="l"/>
              <a:pathLst>
                <a:path h="2080538" w="4274726">
                  <a:moveTo>
                    <a:pt x="24327" y="0"/>
                  </a:moveTo>
                  <a:lnTo>
                    <a:pt x="4250399" y="0"/>
                  </a:lnTo>
                  <a:cubicBezTo>
                    <a:pt x="4263834" y="0"/>
                    <a:pt x="4274726" y="10891"/>
                    <a:pt x="4274726" y="24327"/>
                  </a:cubicBezTo>
                  <a:lnTo>
                    <a:pt x="4274726" y="2056211"/>
                  </a:lnTo>
                  <a:cubicBezTo>
                    <a:pt x="4274726" y="2062663"/>
                    <a:pt x="4272163" y="2068851"/>
                    <a:pt x="4267601" y="2073413"/>
                  </a:cubicBezTo>
                  <a:cubicBezTo>
                    <a:pt x="4263039" y="2077975"/>
                    <a:pt x="4256851" y="2080538"/>
                    <a:pt x="4250399" y="2080538"/>
                  </a:cubicBezTo>
                  <a:lnTo>
                    <a:pt x="24327" y="2080538"/>
                  </a:lnTo>
                  <a:cubicBezTo>
                    <a:pt x="10891" y="2080538"/>
                    <a:pt x="0" y="2069647"/>
                    <a:pt x="0" y="2056211"/>
                  </a:cubicBezTo>
                  <a:lnTo>
                    <a:pt x="0" y="24327"/>
                  </a:lnTo>
                  <a:cubicBezTo>
                    <a:pt x="0" y="10891"/>
                    <a:pt x="10891" y="0"/>
                    <a:pt x="24327" y="0"/>
                  </a:cubicBezTo>
                  <a:close/>
                </a:path>
              </a:pathLst>
            </a:custGeom>
            <a:solidFill>
              <a:srgbClr val="F5F5F5"/>
            </a:solidFill>
          </p:spPr>
        </p:sp>
        <p:sp>
          <p:nvSpPr>
            <p:cNvPr name="TextBox 4" id="4"/>
            <p:cNvSpPr txBox="true"/>
            <p:nvPr/>
          </p:nvSpPr>
          <p:spPr>
            <a:xfrm>
              <a:off x="0" y="-38100"/>
              <a:ext cx="4274726" cy="211863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2562029" y="997238"/>
            <a:ext cx="4941372" cy="2117133"/>
            <a:chOff x="0" y="0"/>
            <a:chExt cx="1063920" cy="455837"/>
          </a:xfrm>
        </p:grpSpPr>
        <p:sp>
          <p:nvSpPr>
            <p:cNvPr name="Freeform 6" id="6"/>
            <p:cNvSpPr/>
            <p:nvPr/>
          </p:nvSpPr>
          <p:spPr>
            <a:xfrm flipH="false" flipV="false" rot="0">
              <a:off x="0" y="0"/>
              <a:ext cx="1063920" cy="455837"/>
            </a:xfrm>
            <a:custGeom>
              <a:avLst/>
              <a:gdLst/>
              <a:ahLst/>
              <a:cxnLst/>
              <a:rect r="r" b="b" t="t" l="l"/>
              <a:pathLst>
                <a:path h="455837" w="1063920">
                  <a:moveTo>
                    <a:pt x="79905" y="0"/>
                  </a:moveTo>
                  <a:lnTo>
                    <a:pt x="984016" y="0"/>
                  </a:lnTo>
                  <a:cubicBezTo>
                    <a:pt x="1005208" y="0"/>
                    <a:pt x="1025532" y="8418"/>
                    <a:pt x="1040517" y="23403"/>
                  </a:cubicBezTo>
                  <a:cubicBezTo>
                    <a:pt x="1055502" y="38388"/>
                    <a:pt x="1063920" y="58713"/>
                    <a:pt x="1063920" y="79905"/>
                  </a:cubicBezTo>
                  <a:lnTo>
                    <a:pt x="1063920" y="375933"/>
                  </a:lnTo>
                  <a:cubicBezTo>
                    <a:pt x="1063920" y="397125"/>
                    <a:pt x="1055502" y="417449"/>
                    <a:pt x="1040517" y="432434"/>
                  </a:cubicBezTo>
                  <a:cubicBezTo>
                    <a:pt x="1025532" y="447419"/>
                    <a:pt x="1005208" y="455837"/>
                    <a:pt x="984016" y="455837"/>
                  </a:cubicBezTo>
                  <a:lnTo>
                    <a:pt x="79905" y="455837"/>
                  </a:lnTo>
                  <a:cubicBezTo>
                    <a:pt x="58713" y="455837"/>
                    <a:pt x="38388" y="447419"/>
                    <a:pt x="23403" y="432434"/>
                  </a:cubicBezTo>
                  <a:cubicBezTo>
                    <a:pt x="8418" y="417449"/>
                    <a:pt x="0" y="397125"/>
                    <a:pt x="0" y="375933"/>
                  </a:cubicBezTo>
                  <a:lnTo>
                    <a:pt x="0" y="79905"/>
                  </a:lnTo>
                  <a:cubicBezTo>
                    <a:pt x="0" y="58713"/>
                    <a:pt x="8418" y="38388"/>
                    <a:pt x="23403" y="23403"/>
                  </a:cubicBezTo>
                  <a:cubicBezTo>
                    <a:pt x="38388" y="8418"/>
                    <a:pt x="58713" y="0"/>
                    <a:pt x="79905" y="0"/>
                  </a:cubicBezTo>
                  <a:close/>
                </a:path>
              </a:pathLst>
            </a:custGeom>
            <a:solidFill>
              <a:srgbClr val="FAB713"/>
            </a:solidFill>
          </p:spPr>
        </p:sp>
        <p:sp>
          <p:nvSpPr>
            <p:cNvPr name="TextBox 7" id="7"/>
            <p:cNvSpPr txBox="true"/>
            <p:nvPr/>
          </p:nvSpPr>
          <p:spPr>
            <a:xfrm>
              <a:off x="0" y="-38100"/>
              <a:ext cx="1063920" cy="493937"/>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2244797" y="7748832"/>
            <a:ext cx="1613641" cy="1509468"/>
            <a:chOff x="0" y="0"/>
            <a:chExt cx="868894" cy="812800"/>
          </a:xfrm>
        </p:grpSpPr>
        <p:sp>
          <p:nvSpPr>
            <p:cNvPr name="Freeform 9" id="9"/>
            <p:cNvSpPr/>
            <p:nvPr/>
          </p:nvSpPr>
          <p:spPr>
            <a:xfrm flipH="false" flipV="false" rot="0">
              <a:off x="0" y="0"/>
              <a:ext cx="868894" cy="812800"/>
            </a:xfrm>
            <a:custGeom>
              <a:avLst/>
              <a:gdLst/>
              <a:ahLst/>
              <a:cxnLst/>
              <a:rect r="r" b="b" t="t" l="l"/>
              <a:pathLst>
                <a:path h="812800" w="868894">
                  <a:moveTo>
                    <a:pt x="244688" y="0"/>
                  </a:moveTo>
                  <a:lnTo>
                    <a:pt x="624206" y="0"/>
                  </a:lnTo>
                  <a:cubicBezTo>
                    <a:pt x="689101" y="0"/>
                    <a:pt x="751338" y="25780"/>
                    <a:pt x="797226" y="71667"/>
                  </a:cubicBezTo>
                  <a:cubicBezTo>
                    <a:pt x="843114" y="117555"/>
                    <a:pt x="868894" y="179792"/>
                    <a:pt x="868894" y="244688"/>
                  </a:cubicBezTo>
                  <a:lnTo>
                    <a:pt x="868894" y="568112"/>
                  </a:lnTo>
                  <a:cubicBezTo>
                    <a:pt x="868894" y="633008"/>
                    <a:pt x="843114" y="695245"/>
                    <a:pt x="797226" y="741133"/>
                  </a:cubicBezTo>
                  <a:cubicBezTo>
                    <a:pt x="751338" y="787020"/>
                    <a:pt x="689101" y="812800"/>
                    <a:pt x="624206" y="812800"/>
                  </a:cubicBezTo>
                  <a:lnTo>
                    <a:pt x="244688" y="812800"/>
                  </a:lnTo>
                  <a:cubicBezTo>
                    <a:pt x="179792" y="812800"/>
                    <a:pt x="117555" y="787020"/>
                    <a:pt x="71667" y="741133"/>
                  </a:cubicBezTo>
                  <a:cubicBezTo>
                    <a:pt x="25780" y="695245"/>
                    <a:pt x="0" y="633008"/>
                    <a:pt x="0" y="568112"/>
                  </a:cubicBezTo>
                  <a:lnTo>
                    <a:pt x="0" y="244688"/>
                  </a:lnTo>
                  <a:cubicBezTo>
                    <a:pt x="0" y="179792"/>
                    <a:pt x="25780" y="117555"/>
                    <a:pt x="71667" y="71667"/>
                  </a:cubicBezTo>
                  <a:cubicBezTo>
                    <a:pt x="117555" y="25780"/>
                    <a:pt x="179792" y="0"/>
                    <a:pt x="244688" y="0"/>
                  </a:cubicBezTo>
                  <a:close/>
                </a:path>
              </a:pathLst>
            </a:custGeom>
            <a:solidFill>
              <a:srgbClr val="FAB713"/>
            </a:solidFill>
          </p:spPr>
        </p:sp>
        <p:sp>
          <p:nvSpPr>
            <p:cNvPr name="TextBox 10" id="10"/>
            <p:cNvSpPr txBox="true"/>
            <p:nvPr/>
          </p:nvSpPr>
          <p:spPr>
            <a:xfrm>
              <a:off x="0" y="-38100"/>
              <a:ext cx="868894" cy="850900"/>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6378630" y="7748832"/>
            <a:ext cx="1509468" cy="15094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10402698" y="7748832"/>
            <a:ext cx="1509468" cy="15094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7" id="17"/>
          <p:cNvGrpSpPr/>
          <p:nvPr/>
        </p:nvGrpSpPr>
        <p:grpSpPr>
          <a:xfrm rot="0">
            <a:off x="14426766" y="7748832"/>
            <a:ext cx="1509468" cy="15094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sp>
        <p:nvSpPr>
          <p:cNvPr name="AutoShape 20" id="20"/>
          <p:cNvSpPr/>
          <p:nvPr/>
        </p:nvSpPr>
        <p:spPr>
          <a:xfrm>
            <a:off x="3858438" y="8503566"/>
            <a:ext cx="2520192" cy="0"/>
          </a:xfrm>
          <a:prstGeom prst="line">
            <a:avLst/>
          </a:prstGeom>
          <a:ln cap="flat" w="76200">
            <a:solidFill>
              <a:srgbClr val="1A1A1A"/>
            </a:solidFill>
            <a:prstDash val="solid"/>
            <a:headEnd type="none" len="sm" w="sm"/>
            <a:tailEnd type="triangle" len="med" w="lg"/>
          </a:ln>
        </p:spPr>
      </p:sp>
      <p:sp>
        <p:nvSpPr>
          <p:cNvPr name="AutoShape 21" id="21"/>
          <p:cNvSpPr/>
          <p:nvPr/>
        </p:nvSpPr>
        <p:spPr>
          <a:xfrm rot="0">
            <a:off x="7888098" y="8465466"/>
            <a:ext cx="2520192" cy="0"/>
          </a:xfrm>
          <a:prstGeom prst="line">
            <a:avLst/>
          </a:prstGeom>
          <a:ln cap="flat" w="76200">
            <a:solidFill>
              <a:srgbClr val="1A1A1A"/>
            </a:solidFill>
            <a:prstDash val="solid"/>
            <a:headEnd type="none" len="sm" w="sm"/>
            <a:tailEnd type="triangle" len="med" w="lg"/>
          </a:ln>
        </p:spPr>
      </p:sp>
      <p:sp>
        <p:nvSpPr>
          <p:cNvPr name="AutoShape 22" id="22"/>
          <p:cNvSpPr/>
          <p:nvPr/>
        </p:nvSpPr>
        <p:spPr>
          <a:xfrm rot="0">
            <a:off x="11912166" y="8465466"/>
            <a:ext cx="2520192" cy="0"/>
          </a:xfrm>
          <a:prstGeom prst="line">
            <a:avLst/>
          </a:prstGeom>
          <a:ln cap="flat" w="76200">
            <a:solidFill>
              <a:srgbClr val="1A1A1A"/>
            </a:solidFill>
            <a:prstDash val="solid"/>
            <a:headEnd type="none" len="sm" w="sm"/>
            <a:tailEnd type="triangle" len="med" w="lg"/>
          </a:ln>
        </p:spPr>
      </p:sp>
      <p:sp>
        <p:nvSpPr>
          <p:cNvPr name="Freeform 23" id="23"/>
          <p:cNvSpPr/>
          <p:nvPr/>
        </p:nvSpPr>
        <p:spPr>
          <a:xfrm flipH="false" flipV="false" rot="0">
            <a:off x="2630362" y="7976996"/>
            <a:ext cx="842512" cy="1053140"/>
          </a:xfrm>
          <a:custGeom>
            <a:avLst/>
            <a:gdLst/>
            <a:ahLst/>
            <a:cxnLst/>
            <a:rect r="r" b="b" t="t" l="l"/>
            <a:pathLst>
              <a:path h="1053140" w="842512">
                <a:moveTo>
                  <a:pt x="0" y="0"/>
                </a:moveTo>
                <a:lnTo>
                  <a:pt x="842512" y="0"/>
                </a:lnTo>
                <a:lnTo>
                  <a:pt x="842512" y="1053140"/>
                </a:lnTo>
                <a:lnTo>
                  <a:pt x="0" y="105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4645053" y="8096826"/>
            <a:ext cx="1072894" cy="813480"/>
          </a:xfrm>
          <a:custGeom>
            <a:avLst/>
            <a:gdLst/>
            <a:ahLst/>
            <a:cxnLst/>
            <a:rect r="r" b="b" t="t" l="l"/>
            <a:pathLst>
              <a:path h="813480" w="1072894">
                <a:moveTo>
                  <a:pt x="0" y="0"/>
                </a:moveTo>
                <a:lnTo>
                  <a:pt x="1072894" y="0"/>
                </a:lnTo>
                <a:lnTo>
                  <a:pt x="1072894" y="813480"/>
                </a:lnTo>
                <a:lnTo>
                  <a:pt x="0" y="813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720585" y="8096826"/>
            <a:ext cx="825558" cy="726491"/>
          </a:xfrm>
          <a:custGeom>
            <a:avLst/>
            <a:gdLst/>
            <a:ahLst/>
            <a:cxnLst/>
            <a:rect r="r" b="b" t="t" l="l"/>
            <a:pathLst>
              <a:path h="726491" w="825558">
                <a:moveTo>
                  <a:pt x="0" y="0"/>
                </a:moveTo>
                <a:lnTo>
                  <a:pt x="825558" y="0"/>
                </a:lnTo>
                <a:lnTo>
                  <a:pt x="825558" y="726491"/>
                </a:lnTo>
                <a:lnTo>
                  <a:pt x="0" y="726491"/>
                </a:lnTo>
                <a:lnTo>
                  <a:pt x="0" y="0"/>
                </a:lnTo>
                <a:close/>
              </a:path>
            </a:pathLst>
          </a:custGeom>
          <a:blipFill>
            <a:blip r:embed="rId6"/>
            <a:stretch>
              <a:fillRect l="0" t="0" r="0" b="0"/>
            </a:stretch>
          </a:blipFill>
        </p:spPr>
      </p:sp>
      <p:sp>
        <p:nvSpPr>
          <p:cNvPr name="Freeform 26" id="26"/>
          <p:cNvSpPr/>
          <p:nvPr/>
        </p:nvSpPr>
        <p:spPr>
          <a:xfrm flipH="false" flipV="false" rot="0">
            <a:off x="10658003" y="8140461"/>
            <a:ext cx="998859" cy="682856"/>
          </a:xfrm>
          <a:custGeom>
            <a:avLst/>
            <a:gdLst/>
            <a:ahLst/>
            <a:cxnLst/>
            <a:rect r="r" b="b" t="t" l="l"/>
            <a:pathLst>
              <a:path h="682856" w="998859">
                <a:moveTo>
                  <a:pt x="0" y="0"/>
                </a:moveTo>
                <a:lnTo>
                  <a:pt x="998858" y="0"/>
                </a:lnTo>
                <a:lnTo>
                  <a:pt x="998858" y="682856"/>
                </a:lnTo>
                <a:lnTo>
                  <a:pt x="0" y="6828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27" id="27"/>
          <p:cNvPicPr>
            <a:picLocks noChangeAspect="true"/>
          </p:cNvPicPr>
          <p:nvPr/>
        </p:nvPicPr>
        <p:blipFill>
          <a:blip r:embed="rId9"/>
          <a:srcRect l="0" t="0" r="0" b="0"/>
          <a:stretch>
            <a:fillRect/>
          </a:stretch>
        </p:blipFill>
        <p:spPr>
          <a:xfrm flipH="false" flipV="false" rot="0">
            <a:off x="6720585" y="1028700"/>
            <a:ext cx="2935496" cy="2935496"/>
          </a:xfrm>
          <a:prstGeom prst="rect">
            <a:avLst/>
          </a:prstGeom>
        </p:spPr>
      </p:pic>
      <p:pic>
        <p:nvPicPr>
          <p:cNvPr name="Picture 28" id="28"/>
          <p:cNvPicPr>
            <a:picLocks noChangeAspect="true"/>
          </p:cNvPicPr>
          <p:nvPr/>
        </p:nvPicPr>
        <p:blipFill>
          <a:blip r:embed="rId10"/>
          <a:srcRect l="0" t="0" r="0" b="0"/>
          <a:stretch>
            <a:fillRect/>
          </a:stretch>
        </p:blipFill>
        <p:spPr>
          <a:xfrm flipH="false" flipV="false" rot="0">
            <a:off x="996894" y="1514748"/>
            <a:ext cx="1793677" cy="2085671"/>
          </a:xfrm>
          <a:prstGeom prst="rect">
            <a:avLst/>
          </a:prstGeom>
        </p:spPr>
      </p:pic>
      <p:sp>
        <p:nvSpPr>
          <p:cNvPr name="TextBox 29" id="29"/>
          <p:cNvSpPr txBox="true"/>
          <p:nvPr/>
        </p:nvSpPr>
        <p:spPr>
          <a:xfrm rot="0">
            <a:off x="1454160" y="4773821"/>
            <a:ext cx="15379681" cy="2803618"/>
          </a:xfrm>
          <a:prstGeom prst="rect">
            <a:avLst/>
          </a:prstGeom>
        </p:spPr>
        <p:txBody>
          <a:bodyPr anchor="t" rtlCol="false" tIns="0" lIns="0" bIns="0" rIns="0">
            <a:spAutoFit/>
          </a:bodyPr>
          <a:lstStyle/>
          <a:p>
            <a:pPr algn="ctr" marL="0" indent="0" lvl="0">
              <a:lnSpc>
                <a:spcPts val="3721"/>
              </a:lnSpc>
            </a:pPr>
            <a:r>
              <a:rPr lang="en-US" sz="2658">
                <a:solidFill>
                  <a:srgbClr val="1A1A1A"/>
                </a:solidFill>
                <a:latin typeface="Poppins"/>
                <a:ea typeface="Poppins"/>
                <a:cs typeface="Poppins"/>
                <a:sym typeface="Poppins"/>
              </a:rPr>
              <a:t>An immers</a:t>
            </a:r>
            <a:r>
              <a:rPr lang="en-US" sz="2658" u="none">
                <a:solidFill>
                  <a:srgbClr val="1A1A1A"/>
                </a:solidFill>
                <a:latin typeface="Poppins"/>
                <a:ea typeface="Poppins"/>
                <a:cs typeface="Poppins"/>
                <a:sym typeface="Poppins"/>
              </a:rPr>
              <a:t>ive Java-based application that lets users explore deep, branching narratives through an interactive storytelling experience. The app uses external CSV files to load richly detailed stories, allowing for easy updates and expansion of the narrative content.</a:t>
            </a:r>
          </a:p>
          <a:p>
            <a:pPr algn="ctr" marL="0" indent="0" lvl="0">
              <a:lnSpc>
                <a:spcPts val="3721"/>
              </a:lnSpc>
            </a:pPr>
          </a:p>
          <a:p>
            <a:pPr algn="ctr" marL="0" indent="0" lvl="0">
              <a:lnSpc>
                <a:spcPts val="3721"/>
              </a:lnSpc>
            </a:pPr>
          </a:p>
          <a:p>
            <a:pPr algn="ctr" marL="0" indent="0" lvl="0">
              <a:lnSpc>
                <a:spcPts val="3435"/>
              </a:lnSpc>
            </a:pPr>
          </a:p>
        </p:txBody>
      </p:sp>
      <p:sp>
        <p:nvSpPr>
          <p:cNvPr name="TextBox 30" id="30"/>
          <p:cNvSpPr txBox="true"/>
          <p:nvPr/>
        </p:nvSpPr>
        <p:spPr>
          <a:xfrm rot="0">
            <a:off x="2790571" y="1467123"/>
            <a:ext cx="4316744" cy="1000125"/>
          </a:xfrm>
          <a:prstGeom prst="rect">
            <a:avLst/>
          </a:prstGeom>
        </p:spPr>
        <p:txBody>
          <a:bodyPr anchor="t" rtlCol="false" tIns="0" lIns="0" bIns="0" rIns="0">
            <a:spAutoFit/>
          </a:bodyPr>
          <a:lstStyle/>
          <a:p>
            <a:pPr algn="ctr" marL="0" indent="0" lvl="0">
              <a:lnSpc>
                <a:spcPts val="7559"/>
              </a:lnSpc>
            </a:pPr>
            <a:r>
              <a:rPr lang="en-US" b="true" sz="6299">
                <a:solidFill>
                  <a:srgbClr val="F5F5F5"/>
                </a:solidFill>
                <a:latin typeface="Poppins Bold"/>
                <a:ea typeface="Poppins Bold"/>
                <a:cs typeface="Poppins Bold"/>
                <a:sym typeface="Poppins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898271" y="428980"/>
            <a:ext cx="15637481" cy="1993621"/>
            <a:chOff x="0" y="0"/>
            <a:chExt cx="4292485" cy="547249"/>
          </a:xfrm>
        </p:grpSpPr>
        <p:sp>
          <p:nvSpPr>
            <p:cNvPr name="Freeform 3" id="3"/>
            <p:cNvSpPr/>
            <p:nvPr/>
          </p:nvSpPr>
          <p:spPr>
            <a:xfrm flipH="false" flipV="false" rot="0">
              <a:off x="0" y="0"/>
              <a:ext cx="4292485" cy="547249"/>
            </a:xfrm>
            <a:custGeom>
              <a:avLst/>
              <a:gdLst/>
              <a:ahLst/>
              <a:cxnLst/>
              <a:rect r="r" b="b" t="t" l="l"/>
              <a:pathLst>
                <a:path h="547249" w="4292485">
                  <a:moveTo>
                    <a:pt x="25249" y="0"/>
                  </a:moveTo>
                  <a:lnTo>
                    <a:pt x="4267235" y="0"/>
                  </a:lnTo>
                  <a:cubicBezTo>
                    <a:pt x="4281180" y="0"/>
                    <a:pt x="4292485" y="11305"/>
                    <a:pt x="4292485" y="25249"/>
                  </a:cubicBezTo>
                  <a:lnTo>
                    <a:pt x="4292485" y="521999"/>
                  </a:lnTo>
                  <a:cubicBezTo>
                    <a:pt x="4292485" y="535944"/>
                    <a:pt x="4281180" y="547249"/>
                    <a:pt x="4267235" y="547249"/>
                  </a:cubicBezTo>
                  <a:lnTo>
                    <a:pt x="25249" y="547249"/>
                  </a:lnTo>
                  <a:cubicBezTo>
                    <a:pt x="11305" y="547249"/>
                    <a:pt x="0" y="535944"/>
                    <a:pt x="0" y="521999"/>
                  </a:cubicBezTo>
                  <a:lnTo>
                    <a:pt x="0" y="25249"/>
                  </a:lnTo>
                  <a:cubicBezTo>
                    <a:pt x="0" y="11305"/>
                    <a:pt x="11305" y="0"/>
                    <a:pt x="25249" y="0"/>
                  </a:cubicBezTo>
                  <a:close/>
                </a:path>
              </a:pathLst>
            </a:custGeom>
            <a:solidFill>
              <a:srgbClr val="FAB713"/>
            </a:solidFill>
          </p:spPr>
        </p:sp>
        <p:sp>
          <p:nvSpPr>
            <p:cNvPr name="TextBox 4" id="4"/>
            <p:cNvSpPr txBox="true"/>
            <p:nvPr/>
          </p:nvSpPr>
          <p:spPr>
            <a:xfrm>
              <a:off x="0" y="-38100"/>
              <a:ext cx="4292485" cy="585349"/>
            </a:xfrm>
            <a:prstGeom prst="rect">
              <a:avLst/>
            </a:prstGeom>
          </p:spPr>
          <p:txBody>
            <a:bodyPr anchor="ctr" rtlCol="false" tIns="50800" lIns="50800" bIns="50800" rIns="50800"/>
            <a:lstStyle/>
            <a:p>
              <a:pPr algn="ctr">
                <a:lnSpc>
                  <a:spcPts val="3360"/>
                </a:lnSpc>
              </a:pPr>
            </a:p>
          </p:txBody>
        </p:sp>
      </p:grpSp>
      <p:pic>
        <p:nvPicPr>
          <p:cNvPr name="Picture 5" id="5"/>
          <p:cNvPicPr>
            <a:picLocks noChangeAspect="true"/>
          </p:cNvPicPr>
          <p:nvPr/>
        </p:nvPicPr>
        <p:blipFill>
          <a:blip r:embed="rId2"/>
          <a:srcRect l="0" t="0" r="0" b="0"/>
          <a:stretch>
            <a:fillRect/>
          </a:stretch>
        </p:blipFill>
        <p:spPr>
          <a:xfrm flipH="false" flipV="false" rot="0">
            <a:off x="13360429" y="7418097"/>
            <a:ext cx="4577872" cy="286890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956818" y="1212954"/>
            <a:ext cx="5221817" cy="626618"/>
          </a:xfrm>
          <a:prstGeom prst="rect">
            <a:avLst/>
          </a:prstGeom>
        </p:spPr>
      </p:pic>
      <p:sp>
        <p:nvSpPr>
          <p:cNvPr name="TextBox 7" id="7"/>
          <p:cNvSpPr txBox="true"/>
          <p:nvPr/>
        </p:nvSpPr>
        <p:spPr>
          <a:xfrm rot="0">
            <a:off x="703821" y="2876222"/>
            <a:ext cx="2876151" cy="789564"/>
          </a:xfrm>
          <a:prstGeom prst="rect">
            <a:avLst/>
          </a:prstGeom>
        </p:spPr>
        <p:txBody>
          <a:bodyPr anchor="t" rtlCol="false" tIns="0" lIns="0" bIns="0" rIns="0">
            <a:spAutoFit/>
          </a:bodyPr>
          <a:lstStyle/>
          <a:p>
            <a:pPr algn="ctr" marL="0" indent="0" lvl="0">
              <a:lnSpc>
                <a:spcPts val="3004"/>
              </a:lnSpc>
            </a:pPr>
            <a:r>
              <a:rPr lang="en-US" b="true" sz="2504">
                <a:solidFill>
                  <a:srgbClr val="1A1A1A"/>
                </a:solidFill>
                <a:latin typeface="Poppins Heavy"/>
                <a:ea typeface="Poppins Heavy"/>
                <a:cs typeface="Poppins Heavy"/>
                <a:sym typeface="Poppins Heavy"/>
              </a:rPr>
              <a:t>Branching Decisions</a:t>
            </a:r>
          </a:p>
        </p:txBody>
      </p:sp>
      <p:sp>
        <p:nvSpPr>
          <p:cNvPr name="TextBox 8" id="8"/>
          <p:cNvSpPr txBox="true"/>
          <p:nvPr/>
        </p:nvSpPr>
        <p:spPr>
          <a:xfrm rot="0">
            <a:off x="3975335" y="2909888"/>
            <a:ext cx="13962967" cy="746760"/>
          </a:xfrm>
          <a:prstGeom prst="rect">
            <a:avLst/>
          </a:prstGeom>
        </p:spPr>
        <p:txBody>
          <a:bodyPr anchor="t" rtlCol="false" tIns="0" lIns="0" bIns="0" rIns="0">
            <a:spAutoFit/>
          </a:bodyPr>
          <a:lstStyle/>
          <a:p>
            <a:pPr algn="l" marL="0" indent="0" lvl="0">
              <a:lnSpc>
                <a:spcPts val="2940"/>
              </a:lnSpc>
            </a:pPr>
            <a:r>
              <a:rPr lang="en-US" sz="2100">
                <a:solidFill>
                  <a:srgbClr val="1A1A1A"/>
                </a:solidFill>
                <a:latin typeface="Poppins"/>
                <a:ea typeface="Poppins"/>
                <a:cs typeface="Poppins"/>
                <a:sym typeface="Poppins"/>
              </a:rPr>
              <a:t>Navigate through dynamic stories by making meaningful choices at every chapter, shaping your unique storyline.</a:t>
            </a:r>
          </a:p>
        </p:txBody>
      </p:sp>
      <p:sp>
        <p:nvSpPr>
          <p:cNvPr name="TextBox 9" id="9"/>
          <p:cNvSpPr txBox="true"/>
          <p:nvPr/>
        </p:nvSpPr>
        <p:spPr>
          <a:xfrm rot="0">
            <a:off x="741493" y="7063740"/>
            <a:ext cx="2681700" cy="689663"/>
          </a:xfrm>
          <a:prstGeom prst="rect">
            <a:avLst/>
          </a:prstGeom>
        </p:spPr>
        <p:txBody>
          <a:bodyPr anchor="t" rtlCol="false" tIns="0" lIns="0" bIns="0" rIns="0">
            <a:spAutoFit/>
          </a:bodyPr>
          <a:lstStyle/>
          <a:p>
            <a:pPr algn="ctr" marL="0" indent="0" lvl="0">
              <a:lnSpc>
                <a:spcPts val="2648"/>
              </a:lnSpc>
            </a:pPr>
            <a:r>
              <a:rPr lang="en-US" b="true" sz="2206">
                <a:solidFill>
                  <a:srgbClr val="1A1A1A"/>
                </a:solidFill>
                <a:latin typeface="Poppins Heavy"/>
                <a:ea typeface="Poppins Heavy"/>
                <a:cs typeface="Poppins Heavy"/>
                <a:sym typeface="Poppins Heavy"/>
              </a:rPr>
              <a:t>Save, Load &amp; History Tracking</a:t>
            </a:r>
          </a:p>
        </p:txBody>
      </p:sp>
      <p:sp>
        <p:nvSpPr>
          <p:cNvPr name="TextBox 10" id="10"/>
          <p:cNvSpPr txBox="true"/>
          <p:nvPr/>
        </p:nvSpPr>
        <p:spPr>
          <a:xfrm rot="0">
            <a:off x="4020542" y="7016115"/>
            <a:ext cx="13286501" cy="773390"/>
          </a:xfrm>
          <a:prstGeom prst="rect">
            <a:avLst/>
          </a:prstGeom>
        </p:spPr>
        <p:txBody>
          <a:bodyPr anchor="t" rtlCol="false" tIns="0" lIns="0" bIns="0" rIns="0">
            <a:spAutoFit/>
          </a:bodyPr>
          <a:lstStyle/>
          <a:p>
            <a:pPr algn="just" marL="0" indent="0" lvl="0">
              <a:lnSpc>
                <a:spcPts val="3047"/>
              </a:lnSpc>
            </a:pPr>
            <a:r>
              <a:rPr lang="en-US" sz="2176">
                <a:solidFill>
                  <a:srgbClr val="1A1A1A"/>
                </a:solidFill>
                <a:latin typeface="Poppins"/>
                <a:ea typeface="Poppins"/>
                <a:cs typeface="Poppins"/>
                <a:sym typeface="Poppins"/>
              </a:rPr>
              <a:t>This concise layout clearly highlights your app's strengths and makes them easily understandable in a presentation.</a:t>
            </a:r>
          </a:p>
        </p:txBody>
      </p:sp>
      <p:sp>
        <p:nvSpPr>
          <p:cNvPr name="TextBox 11" id="11"/>
          <p:cNvSpPr txBox="true"/>
          <p:nvPr/>
        </p:nvSpPr>
        <p:spPr>
          <a:xfrm rot="0">
            <a:off x="806110" y="5524229"/>
            <a:ext cx="2552467" cy="953906"/>
          </a:xfrm>
          <a:prstGeom prst="rect">
            <a:avLst/>
          </a:prstGeom>
        </p:spPr>
        <p:txBody>
          <a:bodyPr anchor="t" rtlCol="false" tIns="0" lIns="0" bIns="0" rIns="0">
            <a:spAutoFit/>
          </a:bodyPr>
          <a:lstStyle/>
          <a:p>
            <a:pPr algn="ctr" marL="0" indent="0" lvl="0">
              <a:lnSpc>
                <a:spcPts val="2461"/>
              </a:lnSpc>
            </a:pPr>
            <a:r>
              <a:rPr lang="en-US" b="true" sz="2050">
                <a:solidFill>
                  <a:srgbClr val="1A1A1A"/>
                </a:solidFill>
                <a:latin typeface="Poppins Heavy"/>
                <a:ea typeface="Poppins Heavy"/>
                <a:cs typeface="Poppins Heavy"/>
                <a:sym typeface="Poppins Heavy"/>
              </a:rPr>
              <a:t>CSV-Based Content Management</a:t>
            </a:r>
          </a:p>
        </p:txBody>
      </p:sp>
      <p:sp>
        <p:nvSpPr>
          <p:cNvPr name="TextBox 12" id="12"/>
          <p:cNvSpPr txBox="true"/>
          <p:nvPr/>
        </p:nvSpPr>
        <p:spPr>
          <a:xfrm rot="0">
            <a:off x="898271" y="4122986"/>
            <a:ext cx="2712215" cy="746189"/>
          </a:xfrm>
          <a:prstGeom prst="rect">
            <a:avLst/>
          </a:prstGeom>
        </p:spPr>
        <p:txBody>
          <a:bodyPr anchor="t" rtlCol="false" tIns="0" lIns="0" bIns="0" rIns="0">
            <a:spAutoFit/>
          </a:bodyPr>
          <a:lstStyle/>
          <a:p>
            <a:pPr algn="ctr" marL="0" indent="0" lvl="0">
              <a:lnSpc>
                <a:spcPts val="2833"/>
              </a:lnSpc>
            </a:pPr>
            <a:r>
              <a:rPr lang="en-US" b="true" sz="2361">
                <a:solidFill>
                  <a:srgbClr val="1A1A1A"/>
                </a:solidFill>
                <a:latin typeface="Poppins Heavy"/>
                <a:ea typeface="Poppins Heavy"/>
                <a:cs typeface="Poppins Heavy"/>
                <a:sym typeface="Poppins Heavy"/>
              </a:rPr>
              <a:t>Character Customization</a:t>
            </a:r>
          </a:p>
        </p:txBody>
      </p:sp>
      <p:sp>
        <p:nvSpPr>
          <p:cNvPr name="TextBox 13" id="13"/>
          <p:cNvSpPr txBox="true"/>
          <p:nvPr/>
        </p:nvSpPr>
        <p:spPr>
          <a:xfrm rot="0">
            <a:off x="3975335" y="5606156"/>
            <a:ext cx="13387234" cy="398953"/>
          </a:xfrm>
          <a:prstGeom prst="rect">
            <a:avLst/>
          </a:prstGeom>
        </p:spPr>
        <p:txBody>
          <a:bodyPr anchor="t" rtlCol="false" tIns="0" lIns="0" bIns="0" rIns="0">
            <a:spAutoFit/>
          </a:bodyPr>
          <a:lstStyle/>
          <a:p>
            <a:pPr algn="l" marL="0" indent="0" lvl="0">
              <a:lnSpc>
                <a:spcPts val="3210"/>
              </a:lnSpc>
            </a:pPr>
            <a:r>
              <a:rPr lang="en-US" sz="2293">
                <a:solidFill>
                  <a:srgbClr val="1A1A1A"/>
                </a:solidFill>
                <a:latin typeface="Poppins"/>
                <a:ea typeface="Poppins"/>
                <a:cs typeface="Poppins"/>
                <a:sym typeface="Poppins"/>
              </a:rPr>
              <a:t>Effortlessly update, expand, or manage narrative content through externally stored CSV files.</a:t>
            </a:r>
          </a:p>
        </p:txBody>
      </p:sp>
      <p:sp>
        <p:nvSpPr>
          <p:cNvPr name="TextBox 14" id="14"/>
          <p:cNvSpPr txBox="true"/>
          <p:nvPr/>
        </p:nvSpPr>
        <p:spPr>
          <a:xfrm rot="0">
            <a:off x="3975335" y="4193316"/>
            <a:ext cx="13376916" cy="746760"/>
          </a:xfrm>
          <a:prstGeom prst="rect">
            <a:avLst/>
          </a:prstGeom>
        </p:spPr>
        <p:txBody>
          <a:bodyPr anchor="t" rtlCol="false" tIns="0" lIns="0" bIns="0" rIns="0">
            <a:spAutoFit/>
          </a:bodyPr>
          <a:lstStyle/>
          <a:p>
            <a:pPr algn="l" marL="0" indent="0" lvl="0">
              <a:lnSpc>
                <a:spcPts val="2940"/>
              </a:lnSpc>
            </a:pPr>
            <a:r>
              <a:rPr lang="en-US" sz="2100">
                <a:solidFill>
                  <a:srgbClr val="1A1A1A"/>
                </a:solidFill>
                <a:latin typeface="Poppins"/>
                <a:ea typeface="Poppins"/>
                <a:cs typeface="Poppins"/>
                <a:sym typeface="Poppins"/>
              </a:rPr>
              <a:t>Personalize your character’s details (name, gender, role, traits) that dynamically influence narrative perspectives.</a:t>
            </a:r>
          </a:p>
        </p:txBody>
      </p:sp>
      <p:sp>
        <p:nvSpPr>
          <p:cNvPr name="TextBox 15" id="15"/>
          <p:cNvSpPr txBox="true"/>
          <p:nvPr/>
        </p:nvSpPr>
        <p:spPr>
          <a:xfrm rot="0">
            <a:off x="898271" y="556794"/>
            <a:ext cx="1092401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KEY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DDDDD"/>
        </a:solidFill>
      </p:bgPr>
    </p:bg>
    <p:spTree>
      <p:nvGrpSpPr>
        <p:cNvPr id="1" name=""/>
        <p:cNvGrpSpPr/>
        <p:nvPr/>
      </p:nvGrpSpPr>
      <p:grpSpPr>
        <a:xfrm>
          <a:off x="0" y="0"/>
          <a:ext cx="0" cy="0"/>
          <a:chOff x="0" y="0"/>
          <a:chExt cx="0" cy="0"/>
        </a:xfrm>
      </p:grpSpPr>
      <p:grpSp>
        <p:nvGrpSpPr>
          <p:cNvPr name="Group 2" id="2"/>
          <p:cNvGrpSpPr/>
          <p:nvPr/>
        </p:nvGrpSpPr>
        <p:grpSpPr>
          <a:xfrm rot="0">
            <a:off x="716182" y="1028700"/>
            <a:ext cx="16543118" cy="8796240"/>
            <a:chOff x="0" y="0"/>
            <a:chExt cx="4357035" cy="2316705"/>
          </a:xfrm>
        </p:grpSpPr>
        <p:sp>
          <p:nvSpPr>
            <p:cNvPr name="Freeform 3" id="3"/>
            <p:cNvSpPr/>
            <p:nvPr/>
          </p:nvSpPr>
          <p:spPr>
            <a:xfrm flipH="false" flipV="false" rot="0">
              <a:off x="0" y="0"/>
              <a:ext cx="4357035" cy="2316705"/>
            </a:xfrm>
            <a:custGeom>
              <a:avLst/>
              <a:gdLst/>
              <a:ahLst/>
              <a:cxnLst/>
              <a:rect r="r" b="b" t="t" l="l"/>
              <a:pathLst>
                <a:path h="2316705" w="4357035">
                  <a:moveTo>
                    <a:pt x="23867" y="0"/>
                  </a:moveTo>
                  <a:lnTo>
                    <a:pt x="4333168" y="0"/>
                  </a:lnTo>
                  <a:cubicBezTo>
                    <a:pt x="4339498" y="0"/>
                    <a:pt x="4345569" y="2515"/>
                    <a:pt x="4350045" y="6991"/>
                  </a:cubicBezTo>
                  <a:cubicBezTo>
                    <a:pt x="4354521" y="11467"/>
                    <a:pt x="4357035" y="17537"/>
                    <a:pt x="4357035" y="23867"/>
                  </a:cubicBezTo>
                  <a:lnTo>
                    <a:pt x="4357035" y="2292838"/>
                  </a:lnTo>
                  <a:cubicBezTo>
                    <a:pt x="4357035" y="2299168"/>
                    <a:pt x="4354521" y="2305239"/>
                    <a:pt x="4350045" y="2309715"/>
                  </a:cubicBezTo>
                  <a:cubicBezTo>
                    <a:pt x="4345569" y="2314191"/>
                    <a:pt x="4339498" y="2316705"/>
                    <a:pt x="4333168" y="2316705"/>
                  </a:cubicBezTo>
                  <a:lnTo>
                    <a:pt x="23867" y="2316705"/>
                  </a:lnTo>
                  <a:cubicBezTo>
                    <a:pt x="17537" y="2316705"/>
                    <a:pt x="11467" y="2314191"/>
                    <a:pt x="6991" y="2309715"/>
                  </a:cubicBezTo>
                  <a:cubicBezTo>
                    <a:pt x="2515" y="2305239"/>
                    <a:pt x="0" y="2299168"/>
                    <a:pt x="0" y="2292838"/>
                  </a:cubicBezTo>
                  <a:lnTo>
                    <a:pt x="0" y="23867"/>
                  </a:lnTo>
                  <a:cubicBezTo>
                    <a:pt x="0" y="17537"/>
                    <a:pt x="2515" y="11467"/>
                    <a:pt x="6991" y="6991"/>
                  </a:cubicBezTo>
                  <a:cubicBezTo>
                    <a:pt x="11467" y="2515"/>
                    <a:pt x="17537" y="0"/>
                    <a:pt x="23867" y="0"/>
                  </a:cubicBezTo>
                  <a:close/>
                </a:path>
              </a:pathLst>
            </a:custGeom>
            <a:solidFill>
              <a:srgbClr val="F5F5F5"/>
            </a:solidFill>
          </p:spPr>
        </p:sp>
        <p:sp>
          <p:nvSpPr>
            <p:cNvPr name="TextBox 4" id="4"/>
            <p:cNvSpPr txBox="true"/>
            <p:nvPr/>
          </p:nvSpPr>
          <p:spPr>
            <a:xfrm>
              <a:off x="0" y="-38100"/>
              <a:ext cx="4357035" cy="2354805"/>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2010409" y="423862"/>
            <a:ext cx="8925856" cy="2481737"/>
            <a:chOff x="0" y="0"/>
            <a:chExt cx="1921815" cy="534340"/>
          </a:xfrm>
        </p:grpSpPr>
        <p:sp>
          <p:nvSpPr>
            <p:cNvPr name="Freeform 6" id="6"/>
            <p:cNvSpPr/>
            <p:nvPr/>
          </p:nvSpPr>
          <p:spPr>
            <a:xfrm flipH="false" flipV="false" rot="0">
              <a:off x="0" y="0"/>
              <a:ext cx="1921815" cy="534340"/>
            </a:xfrm>
            <a:custGeom>
              <a:avLst/>
              <a:gdLst/>
              <a:ahLst/>
              <a:cxnLst/>
              <a:rect r="r" b="b" t="t" l="l"/>
              <a:pathLst>
                <a:path h="534340" w="1921815">
                  <a:moveTo>
                    <a:pt x="44235" y="0"/>
                  </a:moveTo>
                  <a:lnTo>
                    <a:pt x="1877579" y="0"/>
                  </a:lnTo>
                  <a:cubicBezTo>
                    <a:pt x="1889311" y="0"/>
                    <a:pt x="1900563" y="4660"/>
                    <a:pt x="1908858" y="12956"/>
                  </a:cubicBezTo>
                  <a:cubicBezTo>
                    <a:pt x="1917154" y="21252"/>
                    <a:pt x="1921815" y="32503"/>
                    <a:pt x="1921815" y="44235"/>
                  </a:cubicBezTo>
                  <a:lnTo>
                    <a:pt x="1921815" y="490104"/>
                  </a:lnTo>
                  <a:cubicBezTo>
                    <a:pt x="1921815" y="514535"/>
                    <a:pt x="1902010" y="534340"/>
                    <a:pt x="1877579" y="534340"/>
                  </a:cubicBezTo>
                  <a:lnTo>
                    <a:pt x="44235" y="534340"/>
                  </a:lnTo>
                  <a:cubicBezTo>
                    <a:pt x="32503" y="534340"/>
                    <a:pt x="21252" y="529679"/>
                    <a:pt x="12956" y="521383"/>
                  </a:cubicBezTo>
                  <a:cubicBezTo>
                    <a:pt x="4660" y="513088"/>
                    <a:pt x="0" y="501836"/>
                    <a:pt x="0" y="490104"/>
                  </a:cubicBezTo>
                  <a:lnTo>
                    <a:pt x="0" y="44235"/>
                  </a:lnTo>
                  <a:cubicBezTo>
                    <a:pt x="0" y="32503"/>
                    <a:pt x="4660" y="21252"/>
                    <a:pt x="12956" y="12956"/>
                  </a:cubicBezTo>
                  <a:cubicBezTo>
                    <a:pt x="21252" y="4660"/>
                    <a:pt x="32503" y="0"/>
                    <a:pt x="44235" y="0"/>
                  </a:cubicBezTo>
                  <a:close/>
                </a:path>
              </a:pathLst>
            </a:custGeom>
            <a:solidFill>
              <a:srgbClr val="FAB713"/>
            </a:solidFill>
          </p:spPr>
        </p:sp>
        <p:sp>
          <p:nvSpPr>
            <p:cNvPr name="TextBox 7" id="7"/>
            <p:cNvSpPr txBox="true"/>
            <p:nvPr/>
          </p:nvSpPr>
          <p:spPr>
            <a:xfrm>
              <a:off x="0" y="-38100"/>
              <a:ext cx="1921815" cy="57244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2244797" y="7748832"/>
            <a:ext cx="1613641" cy="1509468"/>
            <a:chOff x="0" y="0"/>
            <a:chExt cx="868894" cy="812800"/>
          </a:xfrm>
        </p:grpSpPr>
        <p:sp>
          <p:nvSpPr>
            <p:cNvPr name="Freeform 9" id="9"/>
            <p:cNvSpPr/>
            <p:nvPr/>
          </p:nvSpPr>
          <p:spPr>
            <a:xfrm flipH="false" flipV="false" rot="0">
              <a:off x="0" y="0"/>
              <a:ext cx="868894" cy="812800"/>
            </a:xfrm>
            <a:custGeom>
              <a:avLst/>
              <a:gdLst/>
              <a:ahLst/>
              <a:cxnLst/>
              <a:rect r="r" b="b" t="t" l="l"/>
              <a:pathLst>
                <a:path h="812800" w="868894">
                  <a:moveTo>
                    <a:pt x="244688" y="0"/>
                  </a:moveTo>
                  <a:lnTo>
                    <a:pt x="624206" y="0"/>
                  </a:lnTo>
                  <a:cubicBezTo>
                    <a:pt x="689101" y="0"/>
                    <a:pt x="751338" y="25780"/>
                    <a:pt x="797226" y="71667"/>
                  </a:cubicBezTo>
                  <a:cubicBezTo>
                    <a:pt x="843114" y="117555"/>
                    <a:pt x="868894" y="179792"/>
                    <a:pt x="868894" y="244688"/>
                  </a:cubicBezTo>
                  <a:lnTo>
                    <a:pt x="868894" y="568112"/>
                  </a:lnTo>
                  <a:cubicBezTo>
                    <a:pt x="868894" y="633008"/>
                    <a:pt x="843114" y="695245"/>
                    <a:pt x="797226" y="741133"/>
                  </a:cubicBezTo>
                  <a:cubicBezTo>
                    <a:pt x="751338" y="787020"/>
                    <a:pt x="689101" y="812800"/>
                    <a:pt x="624206" y="812800"/>
                  </a:cubicBezTo>
                  <a:lnTo>
                    <a:pt x="244688" y="812800"/>
                  </a:lnTo>
                  <a:cubicBezTo>
                    <a:pt x="179792" y="812800"/>
                    <a:pt x="117555" y="787020"/>
                    <a:pt x="71667" y="741133"/>
                  </a:cubicBezTo>
                  <a:cubicBezTo>
                    <a:pt x="25780" y="695245"/>
                    <a:pt x="0" y="633008"/>
                    <a:pt x="0" y="568112"/>
                  </a:cubicBezTo>
                  <a:lnTo>
                    <a:pt x="0" y="244688"/>
                  </a:lnTo>
                  <a:cubicBezTo>
                    <a:pt x="0" y="179792"/>
                    <a:pt x="25780" y="117555"/>
                    <a:pt x="71667" y="71667"/>
                  </a:cubicBezTo>
                  <a:cubicBezTo>
                    <a:pt x="117555" y="25780"/>
                    <a:pt x="179792" y="0"/>
                    <a:pt x="244688" y="0"/>
                  </a:cubicBezTo>
                  <a:close/>
                </a:path>
              </a:pathLst>
            </a:custGeom>
            <a:solidFill>
              <a:srgbClr val="FAB713"/>
            </a:solidFill>
          </p:spPr>
        </p:sp>
        <p:sp>
          <p:nvSpPr>
            <p:cNvPr name="TextBox 10" id="10"/>
            <p:cNvSpPr txBox="true"/>
            <p:nvPr/>
          </p:nvSpPr>
          <p:spPr>
            <a:xfrm>
              <a:off x="0" y="-38100"/>
              <a:ext cx="868894" cy="850900"/>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6378630" y="7748832"/>
            <a:ext cx="1509468" cy="15094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10402698" y="7748832"/>
            <a:ext cx="1509468" cy="15094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7" id="17"/>
          <p:cNvGrpSpPr/>
          <p:nvPr/>
        </p:nvGrpSpPr>
        <p:grpSpPr>
          <a:xfrm rot="0">
            <a:off x="14426766" y="7748832"/>
            <a:ext cx="1509468" cy="15094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sp>
        <p:nvSpPr>
          <p:cNvPr name="AutoShape 20" id="20"/>
          <p:cNvSpPr/>
          <p:nvPr/>
        </p:nvSpPr>
        <p:spPr>
          <a:xfrm>
            <a:off x="3858438" y="8503566"/>
            <a:ext cx="2520192" cy="0"/>
          </a:xfrm>
          <a:prstGeom prst="line">
            <a:avLst/>
          </a:prstGeom>
          <a:ln cap="flat" w="76200">
            <a:solidFill>
              <a:srgbClr val="1A1A1A"/>
            </a:solidFill>
            <a:prstDash val="solid"/>
            <a:headEnd type="none" len="sm" w="sm"/>
            <a:tailEnd type="none" len="sm" w="sm"/>
          </a:ln>
        </p:spPr>
      </p:sp>
      <p:sp>
        <p:nvSpPr>
          <p:cNvPr name="AutoShape 21" id="21"/>
          <p:cNvSpPr/>
          <p:nvPr/>
        </p:nvSpPr>
        <p:spPr>
          <a:xfrm rot="0">
            <a:off x="7888098" y="8465466"/>
            <a:ext cx="2520192" cy="0"/>
          </a:xfrm>
          <a:prstGeom prst="line">
            <a:avLst/>
          </a:prstGeom>
          <a:ln cap="flat" w="76200">
            <a:solidFill>
              <a:srgbClr val="1A1A1A"/>
            </a:solidFill>
            <a:prstDash val="solid"/>
            <a:headEnd type="none" len="sm" w="sm"/>
            <a:tailEnd type="none" len="sm" w="sm"/>
          </a:ln>
        </p:spPr>
      </p:sp>
      <p:sp>
        <p:nvSpPr>
          <p:cNvPr name="AutoShape 22" id="22"/>
          <p:cNvSpPr/>
          <p:nvPr/>
        </p:nvSpPr>
        <p:spPr>
          <a:xfrm rot="0">
            <a:off x="11912166" y="8465466"/>
            <a:ext cx="2520192" cy="0"/>
          </a:xfrm>
          <a:prstGeom prst="line">
            <a:avLst/>
          </a:prstGeom>
          <a:ln cap="flat" w="76200">
            <a:solidFill>
              <a:srgbClr val="1A1A1A"/>
            </a:solidFill>
            <a:prstDash val="solid"/>
            <a:headEnd type="none" len="sm" w="sm"/>
            <a:tailEnd type="none" len="sm" w="sm"/>
          </a:ln>
        </p:spPr>
      </p:sp>
      <p:sp>
        <p:nvSpPr>
          <p:cNvPr name="Freeform 23" id="23"/>
          <p:cNvSpPr/>
          <p:nvPr/>
        </p:nvSpPr>
        <p:spPr>
          <a:xfrm flipH="false" flipV="false" rot="0">
            <a:off x="10559861" y="8298407"/>
            <a:ext cx="1195143" cy="302301"/>
          </a:xfrm>
          <a:custGeom>
            <a:avLst/>
            <a:gdLst/>
            <a:ahLst/>
            <a:cxnLst/>
            <a:rect r="r" b="b" t="t" l="l"/>
            <a:pathLst>
              <a:path h="302301" w="1195143">
                <a:moveTo>
                  <a:pt x="0" y="0"/>
                </a:moveTo>
                <a:lnTo>
                  <a:pt x="1195142" y="0"/>
                </a:lnTo>
                <a:lnTo>
                  <a:pt x="1195142" y="302301"/>
                </a:lnTo>
                <a:lnTo>
                  <a:pt x="0" y="302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2653216" y="7964721"/>
            <a:ext cx="672593" cy="1057466"/>
          </a:xfrm>
          <a:custGeom>
            <a:avLst/>
            <a:gdLst/>
            <a:ahLst/>
            <a:cxnLst/>
            <a:rect r="r" b="b" t="t" l="l"/>
            <a:pathLst>
              <a:path h="1057466" w="672593">
                <a:moveTo>
                  <a:pt x="0" y="0"/>
                </a:moveTo>
                <a:lnTo>
                  <a:pt x="672593" y="0"/>
                </a:lnTo>
                <a:lnTo>
                  <a:pt x="672593" y="1057466"/>
                </a:lnTo>
                <a:lnTo>
                  <a:pt x="0" y="1057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697097" y="7964721"/>
            <a:ext cx="872533" cy="961710"/>
          </a:xfrm>
          <a:custGeom>
            <a:avLst/>
            <a:gdLst/>
            <a:ahLst/>
            <a:cxnLst/>
            <a:rect r="r" b="b" t="t" l="l"/>
            <a:pathLst>
              <a:path h="961710" w="872533">
                <a:moveTo>
                  <a:pt x="0" y="0"/>
                </a:moveTo>
                <a:lnTo>
                  <a:pt x="872534" y="0"/>
                </a:lnTo>
                <a:lnTo>
                  <a:pt x="872534" y="961710"/>
                </a:lnTo>
                <a:lnTo>
                  <a:pt x="0" y="961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4681235" y="7958877"/>
            <a:ext cx="1063310" cy="1063310"/>
          </a:xfrm>
          <a:custGeom>
            <a:avLst/>
            <a:gdLst/>
            <a:ahLst/>
            <a:cxnLst/>
            <a:rect r="r" b="b" t="t" l="l"/>
            <a:pathLst>
              <a:path h="1063310" w="1063310">
                <a:moveTo>
                  <a:pt x="0" y="0"/>
                </a:moveTo>
                <a:lnTo>
                  <a:pt x="1063311" y="0"/>
                </a:lnTo>
                <a:lnTo>
                  <a:pt x="1063311" y="1063310"/>
                </a:lnTo>
                <a:lnTo>
                  <a:pt x="0" y="1063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27" id="27"/>
          <p:cNvPicPr>
            <a:picLocks noChangeAspect="true"/>
          </p:cNvPicPr>
          <p:nvPr/>
        </p:nvPicPr>
        <p:blipFill>
          <a:blip r:embed="rId10"/>
          <a:srcRect l="0" t="0" r="0" b="0"/>
          <a:stretch>
            <a:fillRect/>
          </a:stretch>
        </p:blipFill>
        <p:spPr>
          <a:xfrm flipH="false" flipV="false" rot="0">
            <a:off x="7583645" y="114634"/>
            <a:ext cx="3120710" cy="3120710"/>
          </a:xfrm>
          <a:prstGeom prst="rect">
            <a:avLst/>
          </a:prstGeom>
        </p:spPr>
      </p:pic>
      <p:sp>
        <p:nvSpPr>
          <p:cNvPr name="TextBox 28" id="28"/>
          <p:cNvSpPr txBox="true"/>
          <p:nvPr/>
        </p:nvSpPr>
        <p:spPr>
          <a:xfrm rot="0">
            <a:off x="1297901" y="3321481"/>
            <a:ext cx="15379681" cy="1473099"/>
          </a:xfrm>
          <a:prstGeom prst="rect">
            <a:avLst/>
          </a:prstGeom>
        </p:spPr>
        <p:txBody>
          <a:bodyPr anchor="t" rtlCol="false" tIns="0" lIns="0" bIns="0" rIns="0">
            <a:spAutoFit/>
          </a:bodyPr>
          <a:lstStyle/>
          <a:p>
            <a:pPr algn="ctr" marL="0" indent="0" lvl="0">
              <a:lnSpc>
                <a:spcPts val="3855"/>
              </a:lnSpc>
            </a:pPr>
            <a:r>
              <a:rPr lang="en-US" sz="2753">
                <a:solidFill>
                  <a:srgbClr val="1A1A1A"/>
                </a:solidFill>
                <a:latin typeface="Poppins"/>
                <a:ea typeface="Poppins"/>
                <a:cs typeface="Poppins"/>
                <a:sym typeface="Poppins"/>
              </a:rPr>
              <a:t>This</a:t>
            </a:r>
            <a:r>
              <a:rPr lang="en-US" sz="2753" u="none">
                <a:solidFill>
                  <a:srgbClr val="1A1A1A"/>
                </a:solidFill>
                <a:latin typeface="Poppins"/>
                <a:ea typeface="Poppins"/>
                <a:cs typeface="Poppins"/>
                <a:sym typeface="Poppins"/>
              </a:rPr>
              <a:t> application leverages Java 17 with Swing to deliver a visually modern, interactive storytelling experience. Key tools like OpenCSV, Maven, and GitHub streamline data management, build automation, and version control.</a:t>
            </a:r>
          </a:p>
        </p:txBody>
      </p:sp>
      <p:sp>
        <p:nvSpPr>
          <p:cNvPr name="TextBox 29" id="29"/>
          <p:cNvSpPr txBox="true"/>
          <p:nvPr/>
        </p:nvSpPr>
        <p:spPr>
          <a:xfrm rot="0">
            <a:off x="2426836" y="1183719"/>
            <a:ext cx="5697031" cy="904875"/>
          </a:xfrm>
          <a:prstGeom prst="rect">
            <a:avLst/>
          </a:prstGeom>
        </p:spPr>
        <p:txBody>
          <a:bodyPr anchor="t" rtlCol="false" tIns="0" lIns="0" bIns="0" rIns="0">
            <a:spAutoFit/>
          </a:bodyPr>
          <a:lstStyle/>
          <a:p>
            <a:pPr algn="ctr" marL="0" indent="0" lvl="0">
              <a:lnSpc>
                <a:spcPts val="6720"/>
              </a:lnSpc>
            </a:pPr>
            <a:r>
              <a:rPr lang="en-US" b="true" sz="5600">
                <a:solidFill>
                  <a:srgbClr val="F5F5F5"/>
                </a:solidFill>
                <a:latin typeface="Poppins Bold"/>
                <a:ea typeface="Poppins Bold"/>
                <a:cs typeface="Poppins Bold"/>
                <a:sym typeface="Poppins Bold"/>
              </a:rPr>
              <a:t>Tech Stacks</a:t>
            </a:r>
          </a:p>
        </p:txBody>
      </p:sp>
      <p:sp>
        <p:nvSpPr>
          <p:cNvPr name="TextBox 30" id="30"/>
          <p:cNvSpPr txBox="true"/>
          <p:nvPr/>
        </p:nvSpPr>
        <p:spPr>
          <a:xfrm rot="0">
            <a:off x="1297901" y="5585154"/>
            <a:ext cx="3383224" cy="1498743"/>
          </a:xfrm>
          <a:prstGeom prst="rect">
            <a:avLst/>
          </a:prstGeom>
        </p:spPr>
        <p:txBody>
          <a:bodyPr anchor="t" rtlCol="false" tIns="0" lIns="0" bIns="0" rIns="0">
            <a:spAutoFit/>
          </a:bodyPr>
          <a:lstStyle/>
          <a:p>
            <a:pPr algn="ctr" marL="0" indent="0" lvl="0">
              <a:lnSpc>
                <a:spcPts val="3968"/>
              </a:lnSpc>
            </a:pPr>
            <a:r>
              <a:rPr lang="en-US" b="true" sz="2834">
                <a:solidFill>
                  <a:srgbClr val="1A1A1A"/>
                </a:solidFill>
                <a:latin typeface="Poppins Bold"/>
                <a:ea typeface="Poppins Bold"/>
                <a:cs typeface="Poppins Bold"/>
                <a:sym typeface="Poppins Bold"/>
              </a:rPr>
              <a:t>Languag</a:t>
            </a:r>
            <a:r>
              <a:rPr lang="en-US" b="true" sz="2834" u="none">
                <a:solidFill>
                  <a:srgbClr val="1A1A1A"/>
                </a:solidFill>
                <a:latin typeface="Poppins Bold"/>
                <a:ea typeface="Poppins Bold"/>
                <a:cs typeface="Poppins Bold"/>
                <a:sym typeface="Poppins Bold"/>
              </a:rPr>
              <a:t>e:</a:t>
            </a:r>
            <a:r>
              <a:rPr lang="en-US" sz="2834" u="none">
                <a:solidFill>
                  <a:srgbClr val="1A1A1A"/>
                </a:solidFill>
                <a:latin typeface="Poppins"/>
                <a:ea typeface="Poppins"/>
                <a:cs typeface="Poppins"/>
                <a:sym typeface="Poppins"/>
              </a:rPr>
              <a:t> Java 17</a:t>
            </a:r>
          </a:p>
          <a:p>
            <a:pPr algn="ctr" marL="0" indent="0" lvl="0">
              <a:lnSpc>
                <a:spcPts val="3968"/>
              </a:lnSpc>
            </a:pPr>
            <a:r>
              <a:rPr lang="en-US" b="true" sz="2834" u="none">
                <a:solidFill>
                  <a:srgbClr val="1A1A1A"/>
                </a:solidFill>
                <a:latin typeface="Poppins Bold"/>
                <a:ea typeface="Poppins Bold"/>
                <a:cs typeface="Poppins Bold"/>
                <a:sym typeface="Poppins Bold"/>
              </a:rPr>
              <a:t>UI Framework:</a:t>
            </a:r>
            <a:r>
              <a:rPr lang="en-US" sz="2834" u="none">
                <a:solidFill>
                  <a:srgbClr val="1A1A1A"/>
                </a:solidFill>
                <a:latin typeface="Poppins"/>
                <a:ea typeface="Poppins"/>
                <a:cs typeface="Poppins"/>
                <a:sym typeface="Poppins"/>
              </a:rPr>
              <a:t> </a:t>
            </a:r>
          </a:p>
          <a:p>
            <a:pPr algn="ctr" marL="0" indent="0" lvl="0">
              <a:lnSpc>
                <a:spcPts val="3968"/>
              </a:lnSpc>
            </a:pPr>
            <a:r>
              <a:rPr lang="en-US" sz="2834" u="none">
                <a:solidFill>
                  <a:srgbClr val="1A1A1A"/>
                </a:solidFill>
                <a:latin typeface="Poppins"/>
                <a:ea typeface="Poppins"/>
                <a:cs typeface="Poppins"/>
                <a:sym typeface="Poppins"/>
              </a:rPr>
              <a:t>Java Swing</a:t>
            </a:r>
          </a:p>
        </p:txBody>
      </p:sp>
      <p:sp>
        <p:nvSpPr>
          <p:cNvPr name="TextBox 31" id="31"/>
          <p:cNvSpPr txBox="true"/>
          <p:nvPr/>
        </p:nvSpPr>
        <p:spPr>
          <a:xfrm rot="0">
            <a:off x="5604441" y="5812113"/>
            <a:ext cx="3383300" cy="1033758"/>
          </a:xfrm>
          <a:prstGeom prst="rect">
            <a:avLst/>
          </a:prstGeom>
        </p:spPr>
        <p:txBody>
          <a:bodyPr anchor="t" rtlCol="false" tIns="0" lIns="0" bIns="0" rIns="0">
            <a:spAutoFit/>
          </a:bodyPr>
          <a:lstStyle/>
          <a:p>
            <a:pPr algn="ctr" marL="0" indent="0" lvl="0">
              <a:lnSpc>
                <a:spcPts val="4079"/>
              </a:lnSpc>
            </a:pPr>
            <a:r>
              <a:rPr lang="en-US" b="true" sz="2913">
                <a:solidFill>
                  <a:srgbClr val="1A1A1A"/>
                </a:solidFill>
                <a:latin typeface="Poppins Bold"/>
                <a:ea typeface="Poppins Bold"/>
                <a:cs typeface="Poppins Bold"/>
                <a:sym typeface="Poppins Bold"/>
              </a:rPr>
              <a:t>CSV Pa</a:t>
            </a:r>
            <a:r>
              <a:rPr lang="en-US" b="true" sz="2913" u="none">
                <a:solidFill>
                  <a:srgbClr val="1A1A1A"/>
                </a:solidFill>
                <a:latin typeface="Poppins Bold"/>
                <a:ea typeface="Poppins Bold"/>
                <a:cs typeface="Poppins Bold"/>
                <a:sym typeface="Poppins Bold"/>
              </a:rPr>
              <a:t>rsing:</a:t>
            </a:r>
            <a:r>
              <a:rPr lang="en-US" sz="2913" u="none">
                <a:solidFill>
                  <a:srgbClr val="1A1A1A"/>
                </a:solidFill>
                <a:latin typeface="Poppins"/>
                <a:ea typeface="Poppins"/>
                <a:cs typeface="Poppins"/>
                <a:sym typeface="Poppins"/>
              </a:rPr>
              <a:t> OpenCSV</a:t>
            </a:r>
          </a:p>
        </p:txBody>
      </p:sp>
      <p:sp>
        <p:nvSpPr>
          <p:cNvPr name="TextBox 32" id="32"/>
          <p:cNvSpPr txBox="true"/>
          <p:nvPr/>
        </p:nvSpPr>
        <p:spPr>
          <a:xfrm rot="0">
            <a:off x="9675154" y="5822450"/>
            <a:ext cx="2988140" cy="1119902"/>
          </a:xfrm>
          <a:prstGeom prst="rect">
            <a:avLst/>
          </a:prstGeom>
        </p:spPr>
        <p:txBody>
          <a:bodyPr anchor="t" rtlCol="false" tIns="0" lIns="0" bIns="0" rIns="0">
            <a:spAutoFit/>
          </a:bodyPr>
          <a:lstStyle/>
          <a:p>
            <a:pPr algn="ctr" marL="0" indent="0" lvl="0">
              <a:lnSpc>
                <a:spcPts val="4470"/>
              </a:lnSpc>
            </a:pPr>
            <a:r>
              <a:rPr lang="en-US" b="true" sz="3193">
                <a:solidFill>
                  <a:srgbClr val="1A1A1A"/>
                </a:solidFill>
                <a:latin typeface="Poppins Bold"/>
                <a:ea typeface="Poppins Bold"/>
                <a:cs typeface="Poppins Bold"/>
                <a:sym typeface="Poppins Bold"/>
              </a:rPr>
              <a:t>Build</a:t>
            </a:r>
            <a:r>
              <a:rPr lang="en-US" b="true" sz="3193" u="none">
                <a:solidFill>
                  <a:srgbClr val="1A1A1A"/>
                </a:solidFill>
                <a:latin typeface="Poppins Bold"/>
                <a:ea typeface="Poppins Bold"/>
                <a:cs typeface="Poppins Bold"/>
                <a:sym typeface="Poppins Bold"/>
              </a:rPr>
              <a:t> Tool:</a:t>
            </a:r>
            <a:r>
              <a:rPr lang="en-US" sz="3193" u="none">
                <a:solidFill>
                  <a:srgbClr val="1A1A1A"/>
                </a:solidFill>
                <a:latin typeface="Poppins"/>
                <a:ea typeface="Poppins"/>
                <a:cs typeface="Poppins"/>
                <a:sym typeface="Poppins"/>
              </a:rPr>
              <a:t> Maven</a:t>
            </a:r>
          </a:p>
        </p:txBody>
      </p:sp>
      <p:sp>
        <p:nvSpPr>
          <p:cNvPr name="TextBox 33" id="33"/>
          <p:cNvSpPr txBox="true"/>
          <p:nvPr/>
        </p:nvSpPr>
        <p:spPr>
          <a:xfrm rot="0">
            <a:off x="13576420" y="5793063"/>
            <a:ext cx="3272941" cy="1073400"/>
          </a:xfrm>
          <a:prstGeom prst="rect">
            <a:avLst/>
          </a:prstGeom>
        </p:spPr>
        <p:txBody>
          <a:bodyPr anchor="t" rtlCol="false" tIns="0" lIns="0" bIns="0" rIns="0">
            <a:spAutoFit/>
          </a:bodyPr>
          <a:lstStyle/>
          <a:p>
            <a:pPr algn="ctr" marL="0" indent="0" lvl="0">
              <a:lnSpc>
                <a:spcPts val="4228"/>
              </a:lnSpc>
            </a:pPr>
            <a:r>
              <a:rPr lang="en-US" b="true" sz="3020" u="none">
                <a:solidFill>
                  <a:srgbClr val="1A1A1A"/>
                </a:solidFill>
                <a:latin typeface="Poppins Bold"/>
                <a:ea typeface="Poppins Bold"/>
                <a:cs typeface="Poppins Bold"/>
                <a:sym typeface="Poppins Bold"/>
              </a:rPr>
              <a:t>Version Control:</a:t>
            </a:r>
            <a:r>
              <a:rPr lang="en-US" sz="3020" u="none">
                <a:solidFill>
                  <a:srgbClr val="1A1A1A"/>
                </a:solidFill>
                <a:latin typeface="Poppins"/>
                <a:ea typeface="Poppins"/>
                <a:cs typeface="Poppins"/>
                <a:sym typeface="Poppins"/>
              </a:rPr>
              <a:t> </a:t>
            </a:r>
          </a:p>
          <a:p>
            <a:pPr algn="ctr" marL="0" indent="0" lvl="0">
              <a:lnSpc>
                <a:spcPts val="4228"/>
              </a:lnSpc>
            </a:pPr>
            <a:r>
              <a:rPr lang="en-US" sz="3020" u="none">
                <a:solidFill>
                  <a:srgbClr val="1A1A1A"/>
                </a:solidFill>
                <a:latin typeface="Poppins"/>
                <a:ea typeface="Poppins"/>
                <a:cs typeface="Poppins"/>
                <a:sym typeface="Poppins"/>
              </a:rPr>
              <a:t>Git &amp; GitHub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8268" y="476375"/>
            <a:ext cx="16817056" cy="2117133"/>
            <a:chOff x="0" y="0"/>
            <a:chExt cx="3620859" cy="455837"/>
          </a:xfrm>
        </p:grpSpPr>
        <p:sp>
          <p:nvSpPr>
            <p:cNvPr name="Freeform 3" id="3"/>
            <p:cNvSpPr/>
            <p:nvPr/>
          </p:nvSpPr>
          <p:spPr>
            <a:xfrm flipH="false" flipV="false" rot="0">
              <a:off x="0" y="0"/>
              <a:ext cx="3620859" cy="455837"/>
            </a:xfrm>
            <a:custGeom>
              <a:avLst/>
              <a:gdLst/>
              <a:ahLst/>
              <a:cxnLst/>
              <a:rect r="r" b="b" t="t" l="l"/>
              <a:pathLst>
                <a:path h="455837" w="3620859">
                  <a:moveTo>
                    <a:pt x="23478" y="0"/>
                  </a:moveTo>
                  <a:lnTo>
                    <a:pt x="3597380" y="0"/>
                  </a:lnTo>
                  <a:cubicBezTo>
                    <a:pt x="3603607" y="0"/>
                    <a:pt x="3609579" y="2474"/>
                    <a:pt x="3613982" y="6877"/>
                  </a:cubicBezTo>
                  <a:cubicBezTo>
                    <a:pt x="3618385" y="11280"/>
                    <a:pt x="3620859" y="17252"/>
                    <a:pt x="3620859" y="23478"/>
                  </a:cubicBezTo>
                  <a:lnTo>
                    <a:pt x="3620859" y="432359"/>
                  </a:lnTo>
                  <a:cubicBezTo>
                    <a:pt x="3620859" y="438586"/>
                    <a:pt x="3618385" y="444557"/>
                    <a:pt x="3613982" y="448960"/>
                  </a:cubicBezTo>
                  <a:cubicBezTo>
                    <a:pt x="3609579" y="453364"/>
                    <a:pt x="3603607" y="455837"/>
                    <a:pt x="3597380" y="455837"/>
                  </a:cubicBezTo>
                  <a:lnTo>
                    <a:pt x="23478" y="455837"/>
                  </a:lnTo>
                  <a:cubicBezTo>
                    <a:pt x="17252" y="455837"/>
                    <a:pt x="11280" y="453364"/>
                    <a:pt x="6877" y="448960"/>
                  </a:cubicBezTo>
                  <a:cubicBezTo>
                    <a:pt x="2474" y="444557"/>
                    <a:pt x="0" y="438586"/>
                    <a:pt x="0" y="432359"/>
                  </a:cubicBezTo>
                  <a:lnTo>
                    <a:pt x="0" y="23478"/>
                  </a:lnTo>
                  <a:cubicBezTo>
                    <a:pt x="0" y="17252"/>
                    <a:pt x="2474" y="11280"/>
                    <a:pt x="6877" y="6877"/>
                  </a:cubicBezTo>
                  <a:cubicBezTo>
                    <a:pt x="11280" y="2474"/>
                    <a:pt x="17252" y="0"/>
                    <a:pt x="23478" y="0"/>
                  </a:cubicBezTo>
                  <a:close/>
                </a:path>
              </a:pathLst>
            </a:custGeom>
            <a:solidFill>
              <a:srgbClr val="FAB713"/>
            </a:solidFill>
          </p:spPr>
        </p:sp>
        <p:sp>
          <p:nvSpPr>
            <p:cNvPr name="TextBox 4" id="4"/>
            <p:cNvSpPr txBox="true"/>
            <p:nvPr/>
          </p:nvSpPr>
          <p:spPr>
            <a:xfrm>
              <a:off x="0" y="-85725"/>
              <a:ext cx="3620859" cy="541562"/>
            </a:xfrm>
            <a:prstGeom prst="rect">
              <a:avLst/>
            </a:prstGeom>
          </p:spPr>
          <p:txBody>
            <a:bodyPr anchor="ctr" rtlCol="false" tIns="50800" lIns="50800" bIns="50800" rIns="50800"/>
            <a:lstStyle/>
            <a:p>
              <a:pPr algn="ctr">
                <a:lnSpc>
                  <a:spcPts val="6719"/>
                </a:lnSpc>
              </a:pPr>
              <a:r>
                <a:rPr lang="en-US" b="true" sz="4799">
                  <a:solidFill>
                    <a:srgbClr val="FFFFFF"/>
                  </a:solidFill>
                  <a:latin typeface="Garet Bold"/>
                  <a:ea typeface="Garet Bold"/>
                  <a:cs typeface="Garet Bold"/>
                  <a:sym typeface="Garet Bold"/>
                </a:rPr>
                <a:t>Object-Oriented Concepts</a:t>
              </a:r>
            </a:p>
          </p:txBody>
        </p:sp>
      </p:grpSp>
      <p:pic>
        <p:nvPicPr>
          <p:cNvPr name="Picture 5" id="5"/>
          <p:cNvPicPr>
            <a:picLocks noChangeAspect="true"/>
          </p:cNvPicPr>
          <p:nvPr/>
        </p:nvPicPr>
        <p:blipFill>
          <a:blip r:embed="rId2"/>
          <a:srcRect l="0" t="0" r="0" b="0"/>
          <a:stretch>
            <a:fillRect/>
          </a:stretch>
        </p:blipFill>
        <p:spPr>
          <a:xfrm flipH="false" flipV="false" rot="0">
            <a:off x="14280516" y="-177395"/>
            <a:ext cx="3304808" cy="3424671"/>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5932920" y="1327102"/>
            <a:ext cx="1803909" cy="2097569"/>
          </a:xfrm>
          <a:prstGeom prst="rect">
            <a:avLst/>
          </a:prstGeom>
        </p:spPr>
      </p:pic>
      <p:sp>
        <p:nvSpPr>
          <p:cNvPr name="TextBox 7" id="7"/>
          <p:cNvSpPr txBox="true"/>
          <p:nvPr/>
        </p:nvSpPr>
        <p:spPr>
          <a:xfrm rot="0">
            <a:off x="5950859" y="3102451"/>
            <a:ext cx="11006341" cy="5902433"/>
          </a:xfrm>
          <a:prstGeom prst="rect">
            <a:avLst/>
          </a:prstGeom>
        </p:spPr>
        <p:txBody>
          <a:bodyPr anchor="t" rtlCol="false" tIns="0" lIns="0" bIns="0" rIns="0">
            <a:spAutoFit/>
          </a:bodyPr>
          <a:lstStyle/>
          <a:p>
            <a:pPr algn="l">
              <a:lnSpc>
                <a:spcPts val="3953"/>
              </a:lnSpc>
              <a:spcBef>
                <a:spcPct val="0"/>
              </a:spcBef>
            </a:pPr>
            <a:r>
              <a:rPr lang="en-US" b="true" sz="2823">
                <a:solidFill>
                  <a:srgbClr val="000000"/>
                </a:solidFill>
                <a:latin typeface="Garet Bold"/>
                <a:ea typeface="Garet Bold"/>
                <a:cs typeface="Garet Bold"/>
                <a:sym typeface="Garet Bold"/>
              </a:rPr>
              <a:t>Encapsulation</a:t>
            </a:r>
            <a:r>
              <a:rPr lang="en-US" sz="2823">
                <a:solidFill>
                  <a:srgbClr val="000000"/>
                </a:solidFill>
                <a:latin typeface="Garet"/>
                <a:ea typeface="Garet"/>
                <a:cs typeface="Garet"/>
                <a:sym typeface="Garet"/>
              </a:rPr>
              <a:t> – All classes maintain data privacy using private attributes and public accessors/mutators.</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Inheritance</a:t>
            </a:r>
            <a:r>
              <a:rPr lang="en-US" sz="2823">
                <a:solidFill>
                  <a:srgbClr val="000000"/>
                </a:solidFill>
                <a:latin typeface="Garet"/>
                <a:ea typeface="Garet"/>
                <a:cs typeface="Garet"/>
                <a:sym typeface="Garet"/>
              </a:rPr>
              <a:t> – Can be extended further for different types of stories or characters.</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Polymorphism</a:t>
            </a:r>
            <a:r>
              <a:rPr lang="en-US" sz="2823">
                <a:solidFill>
                  <a:srgbClr val="000000"/>
                </a:solidFill>
                <a:latin typeface="Garet"/>
                <a:ea typeface="Garet"/>
                <a:cs typeface="Garet"/>
                <a:sym typeface="Garet"/>
              </a:rPr>
              <a:t> – UI components and actions respond differently based on the state (e.g., character role affecting narrative).</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Abstraction </a:t>
            </a:r>
            <a:r>
              <a:rPr lang="en-US" sz="2823">
                <a:solidFill>
                  <a:srgbClr val="000000"/>
                </a:solidFill>
                <a:latin typeface="Garet"/>
                <a:ea typeface="Garet"/>
                <a:cs typeface="Garet"/>
                <a:sym typeface="Garet"/>
              </a:rPr>
              <a:t>– Clear separation between UI handling, logic, and data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8268" y="2094570"/>
            <a:ext cx="4275916" cy="7468848"/>
          </a:xfrm>
          <a:custGeom>
            <a:avLst/>
            <a:gdLst/>
            <a:ahLst/>
            <a:cxnLst/>
            <a:rect r="r" b="b" t="t" l="l"/>
            <a:pathLst>
              <a:path h="7468848" w="4275916">
                <a:moveTo>
                  <a:pt x="0" y="0"/>
                </a:moveTo>
                <a:lnTo>
                  <a:pt x="4275916" y="0"/>
                </a:lnTo>
                <a:lnTo>
                  <a:pt x="4275916" y="7468848"/>
                </a:lnTo>
                <a:lnTo>
                  <a:pt x="0" y="7468848"/>
                </a:lnTo>
                <a:lnTo>
                  <a:pt x="0" y="0"/>
                </a:lnTo>
                <a:close/>
              </a:path>
            </a:pathLst>
          </a:custGeom>
          <a:blipFill>
            <a:blip r:embed="rId4"/>
            <a:stretch>
              <a:fillRect l="0" t="0" r="0" b="0"/>
            </a:stretch>
          </a:blipFill>
        </p:spPr>
      </p:sp>
      <p:sp>
        <p:nvSpPr>
          <p:cNvPr name="Freeform 4" id="4"/>
          <p:cNvSpPr/>
          <p:nvPr/>
        </p:nvSpPr>
        <p:spPr>
          <a:xfrm flipH="false" flipV="false" rot="0">
            <a:off x="5906048" y="2094570"/>
            <a:ext cx="11210279" cy="7468848"/>
          </a:xfrm>
          <a:custGeom>
            <a:avLst/>
            <a:gdLst/>
            <a:ahLst/>
            <a:cxnLst/>
            <a:rect r="r" b="b" t="t" l="l"/>
            <a:pathLst>
              <a:path h="7468848" w="11210279">
                <a:moveTo>
                  <a:pt x="0" y="0"/>
                </a:moveTo>
                <a:lnTo>
                  <a:pt x="11210279" y="0"/>
                </a:lnTo>
                <a:lnTo>
                  <a:pt x="11210279" y="7468848"/>
                </a:lnTo>
                <a:lnTo>
                  <a:pt x="0" y="7468848"/>
                </a:lnTo>
                <a:lnTo>
                  <a:pt x="0" y="0"/>
                </a:lnTo>
                <a:close/>
              </a:path>
            </a:pathLst>
          </a:custGeom>
          <a:blipFill>
            <a:blip r:embed="rId5"/>
            <a:stretch>
              <a:fillRect l="0" t="0" r="0" b="0"/>
            </a:stretch>
          </a:blipFill>
        </p:spPr>
      </p:sp>
      <p:grpSp>
        <p:nvGrpSpPr>
          <p:cNvPr name="Group 5" id="5"/>
          <p:cNvGrpSpPr/>
          <p:nvPr/>
        </p:nvGrpSpPr>
        <p:grpSpPr>
          <a:xfrm rot="0">
            <a:off x="768268" y="139176"/>
            <a:ext cx="16491032" cy="1463517"/>
            <a:chOff x="0" y="0"/>
            <a:chExt cx="3550663" cy="315108"/>
          </a:xfrm>
        </p:grpSpPr>
        <p:sp>
          <p:nvSpPr>
            <p:cNvPr name="Freeform 6" id="6"/>
            <p:cNvSpPr/>
            <p:nvPr/>
          </p:nvSpPr>
          <p:spPr>
            <a:xfrm flipH="false" flipV="false" rot="0">
              <a:off x="0" y="0"/>
              <a:ext cx="3550663" cy="315108"/>
            </a:xfrm>
            <a:custGeom>
              <a:avLst/>
              <a:gdLst/>
              <a:ahLst/>
              <a:cxnLst/>
              <a:rect r="r" b="b" t="t" l="l"/>
              <a:pathLst>
                <a:path h="315108" w="3550663">
                  <a:moveTo>
                    <a:pt x="23943" y="0"/>
                  </a:moveTo>
                  <a:lnTo>
                    <a:pt x="3526720" y="0"/>
                  </a:lnTo>
                  <a:cubicBezTo>
                    <a:pt x="3539943" y="0"/>
                    <a:pt x="3550663" y="10719"/>
                    <a:pt x="3550663" y="23943"/>
                  </a:cubicBezTo>
                  <a:lnTo>
                    <a:pt x="3550663" y="291165"/>
                  </a:lnTo>
                  <a:cubicBezTo>
                    <a:pt x="3550663" y="304389"/>
                    <a:pt x="3539943" y="315108"/>
                    <a:pt x="3526720" y="315108"/>
                  </a:cubicBezTo>
                  <a:lnTo>
                    <a:pt x="23943" y="315108"/>
                  </a:lnTo>
                  <a:cubicBezTo>
                    <a:pt x="10719" y="315108"/>
                    <a:pt x="0" y="304389"/>
                    <a:pt x="0" y="291165"/>
                  </a:cubicBezTo>
                  <a:lnTo>
                    <a:pt x="0" y="23943"/>
                  </a:lnTo>
                  <a:cubicBezTo>
                    <a:pt x="0" y="10719"/>
                    <a:pt x="10719" y="0"/>
                    <a:pt x="23943" y="0"/>
                  </a:cubicBezTo>
                  <a:close/>
                </a:path>
              </a:pathLst>
            </a:custGeom>
            <a:solidFill>
              <a:srgbClr val="FAB713"/>
            </a:solidFill>
          </p:spPr>
        </p:sp>
        <p:sp>
          <p:nvSpPr>
            <p:cNvPr name="TextBox 7" id="7"/>
            <p:cNvSpPr txBox="true"/>
            <p:nvPr/>
          </p:nvSpPr>
          <p:spPr>
            <a:xfrm>
              <a:off x="0" y="-85725"/>
              <a:ext cx="3550663"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FLOW AND CLASS DIAGRAM</a:t>
              </a:r>
            </a:p>
          </p:txBody>
        </p:sp>
      </p:grpSp>
      <p:pic>
        <p:nvPicPr>
          <p:cNvPr name="Picture 8" id="8"/>
          <p:cNvPicPr>
            <a:picLocks noChangeAspect="true"/>
          </p:cNvPicPr>
          <p:nvPr/>
        </p:nvPicPr>
        <p:blipFill>
          <a:blip r:embed="rId6"/>
          <a:srcRect l="0" t="0" r="0" b="0"/>
          <a:stretch>
            <a:fillRect/>
          </a:stretch>
        </p:blipFill>
        <p:spPr>
          <a:xfrm flipH="false" flipV="false" rot="0">
            <a:off x="16673464" y="609751"/>
            <a:ext cx="1171672" cy="1985886"/>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883377" y="470083"/>
            <a:ext cx="6680872" cy="80170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16491032" cy="1463517"/>
            <a:chOff x="0" y="0"/>
            <a:chExt cx="3550663" cy="315108"/>
          </a:xfrm>
        </p:grpSpPr>
        <p:sp>
          <p:nvSpPr>
            <p:cNvPr name="Freeform 4" id="4"/>
            <p:cNvSpPr/>
            <p:nvPr/>
          </p:nvSpPr>
          <p:spPr>
            <a:xfrm flipH="false" flipV="false" rot="0">
              <a:off x="0" y="0"/>
              <a:ext cx="3550663" cy="315108"/>
            </a:xfrm>
            <a:custGeom>
              <a:avLst/>
              <a:gdLst/>
              <a:ahLst/>
              <a:cxnLst/>
              <a:rect r="r" b="b" t="t" l="l"/>
              <a:pathLst>
                <a:path h="315108" w="3550663">
                  <a:moveTo>
                    <a:pt x="23943" y="0"/>
                  </a:moveTo>
                  <a:lnTo>
                    <a:pt x="3526720" y="0"/>
                  </a:lnTo>
                  <a:cubicBezTo>
                    <a:pt x="3539943" y="0"/>
                    <a:pt x="3550663" y="10719"/>
                    <a:pt x="3550663" y="23943"/>
                  </a:cubicBezTo>
                  <a:lnTo>
                    <a:pt x="3550663" y="291165"/>
                  </a:lnTo>
                  <a:cubicBezTo>
                    <a:pt x="3550663" y="304389"/>
                    <a:pt x="3539943" y="315108"/>
                    <a:pt x="3526720" y="315108"/>
                  </a:cubicBezTo>
                  <a:lnTo>
                    <a:pt x="23943" y="315108"/>
                  </a:lnTo>
                  <a:cubicBezTo>
                    <a:pt x="10719" y="315108"/>
                    <a:pt x="0" y="304389"/>
                    <a:pt x="0" y="291165"/>
                  </a:cubicBezTo>
                  <a:lnTo>
                    <a:pt x="0" y="23943"/>
                  </a:lnTo>
                  <a:cubicBezTo>
                    <a:pt x="0" y="10719"/>
                    <a:pt x="10719" y="0"/>
                    <a:pt x="23943" y="0"/>
                  </a:cubicBezTo>
                  <a:close/>
                </a:path>
              </a:pathLst>
            </a:custGeom>
            <a:solidFill>
              <a:srgbClr val="FAB713"/>
            </a:solidFill>
          </p:spPr>
        </p:sp>
        <p:sp>
          <p:nvSpPr>
            <p:cNvPr name="TextBox 5" id="5"/>
            <p:cNvSpPr txBox="true"/>
            <p:nvPr/>
          </p:nvSpPr>
          <p:spPr>
            <a:xfrm>
              <a:off x="0" y="-85725"/>
              <a:ext cx="3550663"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DESIGN PATTERNS</a:t>
              </a:r>
            </a:p>
          </p:txBody>
        </p:sp>
      </p:grpSp>
      <p:sp>
        <p:nvSpPr>
          <p:cNvPr name="TextBox 6" id="6"/>
          <p:cNvSpPr txBox="true"/>
          <p:nvPr/>
        </p:nvSpPr>
        <p:spPr>
          <a:xfrm rot="0">
            <a:off x="1028700" y="1885871"/>
            <a:ext cx="16230600" cy="7795264"/>
          </a:xfrm>
          <a:prstGeom prst="rect">
            <a:avLst/>
          </a:prstGeom>
        </p:spPr>
        <p:txBody>
          <a:bodyPr anchor="t" rtlCol="false" tIns="0" lIns="0" bIns="0" rIns="0">
            <a:spAutoFit/>
          </a:bodyPr>
          <a:lstStyle/>
          <a:p>
            <a:pPr algn="just">
              <a:lnSpc>
                <a:spcPts val="2939"/>
              </a:lnSpc>
            </a:pPr>
            <a:r>
              <a:rPr lang="en-US" sz="2099" b="true">
                <a:solidFill>
                  <a:srgbClr val="000000"/>
                </a:solidFill>
                <a:latin typeface="Garet Bold"/>
                <a:ea typeface="Garet Bold"/>
                <a:cs typeface="Garet Bold"/>
                <a:sym typeface="Garet Bold"/>
              </a:rPr>
              <a:t>MVC (Model-View-Controller)</a:t>
            </a:r>
          </a:p>
          <a:p>
            <a:pPr algn="just" marL="453353" indent="-226676" lvl="1">
              <a:lnSpc>
                <a:spcPts val="2939"/>
              </a:lnSpc>
              <a:buFont typeface="Arial"/>
              <a:buChar char="•"/>
            </a:pPr>
            <a:r>
              <a:rPr lang="en-US" sz="2099">
                <a:solidFill>
                  <a:srgbClr val="000000"/>
                </a:solidFill>
                <a:latin typeface="Garet"/>
                <a:ea typeface="Garet"/>
                <a:cs typeface="Garet"/>
                <a:sym typeface="Garet"/>
              </a:rPr>
              <a:t>Model: Story, Chapter, Decision, Character.</a:t>
            </a:r>
          </a:p>
          <a:p>
            <a:pPr algn="just" marL="453353" indent="-226676" lvl="1">
              <a:lnSpc>
                <a:spcPts val="2939"/>
              </a:lnSpc>
              <a:buFont typeface="Arial"/>
              <a:buChar char="•"/>
            </a:pPr>
            <a:r>
              <a:rPr lang="en-US" sz="2099">
                <a:solidFill>
                  <a:srgbClr val="000000"/>
                </a:solidFill>
                <a:latin typeface="Garet"/>
                <a:ea typeface="Garet"/>
                <a:cs typeface="Garet"/>
                <a:sym typeface="Garet"/>
              </a:rPr>
              <a:t>View: MainMenuPanel, StoryPanel, CustomizationPanel, etc.</a:t>
            </a:r>
          </a:p>
          <a:p>
            <a:pPr algn="just" marL="453353" indent="-226676" lvl="1">
              <a:lnSpc>
                <a:spcPts val="2939"/>
              </a:lnSpc>
              <a:buFont typeface="Arial"/>
              <a:buChar char="•"/>
            </a:pPr>
            <a:r>
              <a:rPr lang="en-US" sz="2099">
                <a:solidFill>
                  <a:srgbClr val="000000"/>
                </a:solidFill>
                <a:latin typeface="Garet"/>
                <a:ea typeface="Garet"/>
                <a:cs typeface="Garet"/>
                <a:sym typeface="Garet"/>
              </a:rPr>
              <a:t>Controller: MainWindow, StoryLoader.</a:t>
            </a:r>
          </a:p>
          <a:p>
            <a:pPr algn="just">
              <a:lnSpc>
                <a:spcPts val="2939"/>
              </a:lnSpc>
            </a:pPr>
          </a:p>
          <a:p>
            <a:pPr algn="just">
              <a:lnSpc>
                <a:spcPts val="2939"/>
              </a:lnSpc>
            </a:pPr>
            <a:r>
              <a:rPr lang="en-US" sz="2099" b="true">
                <a:solidFill>
                  <a:srgbClr val="000000"/>
                </a:solidFill>
                <a:latin typeface="Garet Bold"/>
                <a:ea typeface="Garet Bold"/>
                <a:cs typeface="Garet Bold"/>
                <a:sym typeface="Garet Bold"/>
              </a:rPr>
              <a:t>Factory Pattern</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Class: UIFact</a:t>
            </a:r>
            <a:r>
              <a:rPr lang="en-US" sz="2099">
                <a:solidFill>
                  <a:srgbClr val="000000"/>
                </a:solidFill>
                <a:latin typeface="Garet"/>
                <a:ea typeface="Garet"/>
                <a:cs typeface="Garet"/>
                <a:sym typeface="Garet"/>
              </a:rPr>
              <a:t>ory</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Purpose: Creates styled buttons, labels, and UI components dynamically.</a:t>
            </a:r>
          </a:p>
          <a:p>
            <a:pPr algn="just">
              <a:lnSpc>
                <a:spcPts val="2939"/>
              </a:lnSpc>
              <a:spcBef>
                <a:spcPct val="0"/>
              </a:spcBef>
            </a:pPr>
          </a:p>
          <a:p>
            <a:pPr algn="just">
              <a:lnSpc>
                <a:spcPts val="2939"/>
              </a:lnSpc>
              <a:spcBef>
                <a:spcPct val="0"/>
              </a:spcBef>
            </a:pPr>
            <a:r>
              <a:rPr lang="en-US" b="true" sz="2099">
                <a:solidFill>
                  <a:srgbClr val="000000"/>
                </a:solidFill>
                <a:latin typeface="Garet Bold"/>
                <a:ea typeface="Garet Bold"/>
                <a:cs typeface="Garet Bold"/>
                <a:sym typeface="Garet Bold"/>
              </a:rPr>
              <a:t>Singleton Pattern</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Class: Theme</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Purpose: Maintains a single instance for theme control (Light/Dark mode) across the app.</a:t>
            </a:r>
          </a:p>
          <a:p>
            <a:pPr algn="just">
              <a:lnSpc>
                <a:spcPts val="2939"/>
              </a:lnSpc>
              <a:spcBef>
                <a:spcPct val="0"/>
              </a:spcBef>
            </a:pPr>
          </a:p>
          <a:p>
            <a:pPr algn="just">
              <a:lnSpc>
                <a:spcPts val="2939"/>
              </a:lnSpc>
              <a:spcBef>
                <a:spcPct val="0"/>
              </a:spcBef>
            </a:pPr>
            <a:r>
              <a:rPr lang="en-US" b="true" sz="2099">
                <a:solidFill>
                  <a:srgbClr val="000000"/>
                </a:solidFill>
                <a:latin typeface="Garet Bold"/>
                <a:ea typeface="Garet Bold"/>
                <a:cs typeface="Garet Bold"/>
                <a:sym typeface="Garet Bold"/>
              </a:rPr>
              <a:t>Observer Pattern</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Example: StoryPanel updates automatically when story changes.</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Purpose: UI panels observe state changes (e.g., game history, current chapter).</a:t>
            </a:r>
          </a:p>
          <a:p>
            <a:pPr algn="just">
              <a:lnSpc>
                <a:spcPts val="2939"/>
              </a:lnSpc>
              <a:spcBef>
                <a:spcPct val="0"/>
              </a:spcBef>
            </a:pPr>
          </a:p>
          <a:p>
            <a:pPr algn="just">
              <a:lnSpc>
                <a:spcPts val="2939"/>
              </a:lnSpc>
              <a:spcBef>
                <a:spcPct val="0"/>
              </a:spcBef>
            </a:pPr>
            <a:r>
              <a:rPr lang="en-US" b="true" sz="2099">
                <a:solidFill>
                  <a:srgbClr val="000000"/>
                </a:solidFill>
                <a:latin typeface="Garet Bold"/>
                <a:ea typeface="Garet Bold"/>
                <a:cs typeface="Garet Bold"/>
                <a:sym typeface="Garet Bold"/>
              </a:rPr>
              <a:t>Strategy Pattern</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Concept: Character roles affect story rendering logic dynamically.</a:t>
            </a:r>
          </a:p>
          <a:p>
            <a:pPr algn="just" marL="453353" indent="-226676" lvl="1">
              <a:lnSpc>
                <a:spcPts val="2939"/>
              </a:lnSpc>
              <a:spcBef>
                <a:spcPct val="0"/>
              </a:spcBef>
              <a:buFont typeface="Arial"/>
              <a:buChar char="•"/>
            </a:pPr>
            <a:r>
              <a:rPr lang="en-US" sz="2099">
                <a:solidFill>
                  <a:srgbClr val="000000"/>
                </a:solidFill>
                <a:latin typeface="Garet"/>
                <a:ea typeface="Garet"/>
                <a:cs typeface="Garet"/>
                <a:sym typeface="Garet"/>
              </a:rPr>
              <a:t>Future Scope: Enable different narrative strategies for Adventurer, Wizard, Warrior roles.</a:t>
            </a:r>
          </a:p>
          <a:p>
            <a:pPr algn="just">
              <a:lnSpc>
                <a:spcPts val="2939"/>
              </a:lnSpc>
              <a:spcBef>
                <a:spcPct val="0"/>
              </a:spcBef>
            </a:pPr>
          </a:p>
        </p:txBody>
      </p:sp>
      <p:pic>
        <p:nvPicPr>
          <p:cNvPr name="Picture 7" id="7"/>
          <p:cNvPicPr>
            <a:picLocks noChangeAspect="true"/>
          </p:cNvPicPr>
          <p:nvPr/>
        </p:nvPicPr>
        <p:blipFill>
          <a:blip r:embed="rId4"/>
          <a:srcRect l="0" t="0" r="0" b="0"/>
          <a:stretch>
            <a:fillRect/>
          </a:stretch>
        </p:blipFill>
        <p:spPr>
          <a:xfrm flipH="false" flipV="false" rot="0">
            <a:off x="13866996" y="5416953"/>
            <a:ext cx="4140823" cy="414082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7665583" y="374625"/>
            <a:ext cx="8271825" cy="99261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16673464" y="609751"/>
            <a:ext cx="1171672" cy="198588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98572" y="4159607"/>
            <a:ext cx="3295461" cy="5606530"/>
          </a:xfrm>
          <a:custGeom>
            <a:avLst/>
            <a:gdLst/>
            <a:ahLst/>
            <a:cxnLst/>
            <a:rect r="r" b="b" t="t" l="l"/>
            <a:pathLst>
              <a:path h="5606530" w="3295461">
                <a:moveTo>
                  <a:pt x="0" y="0"/>
                </a:moveTo>
                <a:lnTo>
                  <a:pt x="3295461" y="0"/>
                </a:lnTo>
                <a:lnTo>
                  <a:pt x="3295461" y="5606530"/>
                </a:lnTo>
                <a:lnTo>
                  <a:pt x="0" y="5606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93967" y="1486194"/>
            <a:ext cx="15700066" cy="2940204"/>
          </a:xfrm>
          <a:prstGeom prst="rect">
            <a:avLst/>
          </a:prstGeom>
        </p:spPr>
        <p:txBody>
          <a:bodyPr anchor="t" rtlCol="false" tIns="0" lIns="0" bIns="0" rIns="0">
            <a:spAutoFit/>
          </a:bodyPr>
          <a:lstStyle/>
          <a:p>
            <a:pPr algn="ctr">
              <a:lnSpc>
                <a:spcPts val="22741"/>
              </a:lnSpc>
            </a:pPr>
            <a:r>
              <a:rPr lang="en-US" b="true" sz="16243">
                <a:solidFill>
                  <a:srgbClr val="1A1A1A"/>
                </a:solidFill>
                <a:latin typeface="Poppins Heavy"/>
                <a:ea typeface="Poppins Heavy"/>
                <a:cs typeface="Poppins Heavy"/>
                <a:sym typeface="Poppins Heavy"/>
              </a:rPr>
              <a:t>Thank You</a:t>
            </a:r>
          </a:p>
        </p:txBody>
      </p:sp>
      <p:sp>
        <p:nvSpPr>
          <p:cNvPr name="TextBox 5" id="5"/>
          <p:cNvSpPr txBox="true"/>
          <p:nvPr/>
        </p:nvSpPr>
        <p:spPr>
          <a:xfrm rot="0">
            <a:off x="1028700" y="4424824"/>
            <a:ext cx="16230600" cy="750570"/>
          </a:xfrm>
          <a:prstGeom prst="rect">
            <a:avLst/>
          </a:prstGeom>
        </p:spPr>
        <p:txBody>
          <a:bodyPr anchor="t" rtlCol="false" tIns="0" lIns="0" bIns="0" rIns="0">
            <a:spAutoFit/>
          </a:bodyPr>
          <a:lstStyle/>
          <a:p>
            <a:pPr algn="ctr">
              <a:lnSpc>
                <a:spcPts val="5880"/>
              </a:lnSpc>
            </a:pPr>
            <a:r>
              <a:rPr lang="en-US" sz="4200" spc="1058">
                <a:solidFill>
                  <a:srgbClr val="ECA406"/>
                </a:solidFill>
                <a:latin typeface="Poppins"/>
                <a:ea typeface="Poppins"/>
                <a:cs typeface="Poppins"/>
                <a:sym typeface="Poppins"/>
              </a:rPr>
              <a:t>FOR YOUR TIME</a:t>
            </a:r>
          </a:p>
        </p:txBody>
      </p:sp>
      <p:sp>
        <p:nvSpPr>
          <p:cNvPr name="TextBox 6" id="6"/>
          <p:cNvSpPr txBox="true"/>
          <p:nvPr/>
        </p:nvSpPr>
        <p:spPr>
          <a:xfrm rot="0">
            <a:off x="3078805" y="8044700"/>
            <a:ext cx="3503900" cy="750570"/>
          </a:xfrm>
          <a:prstGeom prst="rect">
            <a:avLst/>
          </a:prstGeom>
        </p:spPr>
        <p:txBody>
          <a:bodyPr anchor="t" rtlCol="false" tIns="0" lIns="0" bIns="0" rIns="0">
            <a:spAutoFit/>
          </a:bodyPr>
          <a:lstStyle/>
          <a:p>
            <a:pPr algn="l">
              <a:lnSpc>
                <a:spcPts val="5880"/>
              </a:lnSpc>
            </a:pPr>
            <a:r>
              <a:rPr lang="en-US" sz="4200">
                <a:solidFill>
                  <a:srgbClr val="F5F5F5"/>
                </a:solidFill>
                <a:latin typeface="Poppins"/>
                <a:ea typeface="Poppins"/>
                <a:cs typeface="Poppins"/>
                <a:sym typeface="Poppins"/>
              </a:rPr>
              <a:t>Fauget Inc.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DAGlqOtSnaE</dc:identifier>
  <dcterms:modified xsi:type="dcterms:W3CDTF">2011-08-01T06:04:30Z</dcterms:modified>
  <cp:revision>1</cp:revision>
  <dc:title>NarrateIT - Interactive Storytelling App</dc:title>
</cp:coreProperties>
</file>